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aleway"/>
      <p:regular r:id="rId48"/>
      <p:bold r:id="rId49"/>
      <p:italic r:id="rId50"/>
      <p:boldItalic r:id="rId51"/>
    </p:embeddedFont>
    <p:embeddedFont>
      <p:font typeface="La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CDB882F-F8A9-44FE-BE3F-822326098A68}">
  <a:tblStyle styleId="{3CDB882F-F8A9-44FE-BE3F-822326098A6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F8D0C79-97F5-476C-847B-6F8C7AE58831}"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regular.fntdata"/><Relationship Id="rId47" Type="http://schemas.openxmlformats.org/officeDocument/2006/relationships/slide" Target="slides/slide41.xml"/><Relationship Id="rId49" Type="http://schemas.openxmlformats.org/officeDocument/2006/relationships/font" Target="fonts/Raleway-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5.xml"/><Relationship Id="rId55" Type="http://schemas.openxmlformats.org/officeDocument/2006/relationships/font" Target="fonts/Lato-boldItalic.fntdata"/><Relationship Id="rId10" Type="http://schemas.openxmlformats.org/officeDocument/2006/relationships/slide" Target="slides/slide4.xml"/><Relationship Id="rId54" Type="http://schemas.openxmlformats.org/officeDocument/2006/relationships/font" Target="fonts/Lat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611e1cd7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611e1cd7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533754e5bd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533754e5bd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611e1cd7f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611e1cd7f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6015e5a88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6015e5a88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6015e5a88a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6015e5a88a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533754e5b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533754e5b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611e1cd7f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611e1cd7f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611e1cd7fb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611e1cd7fb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611e1cd7f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611e1cd7f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611e1cd7f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611e1cd7f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533754e5bd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533754e5bd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611e1cd7fb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611e1cd7f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611e1cd7f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611e1cd7f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611e1cd7f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611e1cd7f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611e1cd7f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611e1cd7f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533754e5bd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533754e5bd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533754e5bd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533754e5bd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611e1cd7f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611e1cd7f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611e1cd7f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611e1cd7f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533754e5bd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533754e5bd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533754e5bd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533754e5bd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5e77bc07a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5e77bc07a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533754e5b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533754e5b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611e1cd7f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611e1cd7f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533754e5bd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533754e5bd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533754e5bd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533754e5bd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533754e5bd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533754e5bd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563268135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563268135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563268135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563268135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533754e5bd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533754e5bd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533754e5bd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533754e5bd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563f19a0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563f19a0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5e77bc07a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5e77bc07a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611e1cd7f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611e1cd7f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611e1cd7f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611e1cd7f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5e77bc07a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5e77bc07a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5e77bc07a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5e77bc07a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611e1cd7f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611e1cd7f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563f19a0f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563f19a0f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533754e5bd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533754e5bd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jpg"/><Relationship Id="rId4" Type="http://schemas.openxmlformats.org/officeDocument/2006/relationships/image" Target="../media/image25.jpg"/><Relationship Id="rId5"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jpg"/><Relationship Id="rId4" Type="http://schemas.openxmlformats.org/officeDocument/2006/relationships/image" Target="../media/image2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4.jpg"/><Relationship Id="rId4" Type="http://schemas.openxmlformats.org/officeDocument/2006/relationships/image" Target="../media/image1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7.jpg"/><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Times New Roman"/>
                <a:ea typeface="Times New Roman"/>
                <a:cs typeface="Times New Roman"/>
                <a:sym typeface="Times New Roman"/>
              </a:rPr>
              <a:t>HPE CPP PROJECT REVIEW</a:t>
            </a:r>
            <a:endParaRPr>
              <a:latin typeface="Times New Roman"/>
              <a:ea typeface="Times New Roman"/>
              <a:cs typeface="Times New Roman"/>
              <a:sym typeface="Times New Roman"/>
            </a:endParaRPr>
          </a:p>
        </p:txBody>
      </p:sp>
      <p:sp>
        <p:nvSpPr>
          <p:cNvPr id="87" name="Google Shape;87;p13"/>
          <p:cNvSpPr txBox="1"/>
          <p:nvPr>
            <p:ph idx="1" type="subTitle"/>
          </p:nvPr>
        </p:nvSpPr>
        <p:spPr>
          <a:xfrm>
            <a:off x="727950" y="2248575"/>
            <a:ext cx="7688100" cy="1975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Times New Roman"/>
                <a:ea typeface="Times New Roman"/>
                <a:cs typeface="Times New Roman"/>
                <a:sym typeface="Times New Roman"/>
              </a:rPr>
              <a:t>CLASSIFY VARIOUS SPECIES OF ANIMALS IN FOREST USING CAMERA TRAPS</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88" name="Google Shape;88;p13"/>
          <p:cNvSpPr txBox="1"/>
          <p:nvPr/>
        </p:nvSpPr>
        <p:spPr>
          <a:xfrm>
            <a:off x="897000" y="2861275"/>
            <a:ext cx="7221300" cy="54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a:latin typeface="Times New Roman"/>
                <a:ea typeface="Times New Roman"/>
                <a:cs typeface="Times New Roman"/>
                <a:sym typeface="Times New Roman"/>
              </a:rPr>
              <a:t>Aastha Priya       Bhupendra Singh        Mahika D        Monish P       Vedith Varma</a:t>
            </a:r>
            <a:br>
              <a:rPr lang="en">
                <a:latin typeface="Times New Roman"/>
                <a:ea typeface="Times New Roman"/>
                <a:cs typeface="Times New Roman"/>
                <a:sym typeface="Times New Roman"/>
              </a:rPr>
            </a:br>
            <a:br>
              <a:rPr lang="en">
                <a:latin typeface="Times New Roman"/>
                <a:ea typeface="Times New Roman"/>
                <a:cs typeface="Times New Roman"/>
                <a:sym typeface="Times New Roman"/>
              </a:rPr>
            </a:br>
            <a:r>
              <a:rPr lang="en">
                <a:latin typeface="Times New Roman"/>
                <a:ea typeface="Times New Roman"/>
                <a:cs typeface="Times New Roman"/>
                <a:sym typeface="Times New Roman"/>
              </a:rPr>
              <a:t> </a:t>
            </a:r>
            <a:endParaRPr sz="1300">
              <a:solidFill>
                <a:schemeClr val="accent1"/>
              </a:solidFill>
              <a:latin typeface="Times New Roman"/>
              <a:ea typeface="Times New Roman"/>
              <a:cs typeface="Times New Roman"/>
              <a:sym typeface="Times New Roman"/>
            </a:endParaRPr>
          </a:p>
        </p:txBody>
      </p:sp>
      <p:sp>
        <p:nvSpPr>
          <p:cNvPr id="89" name="Google Shape;89;p13"/>
          <p:cNvSpPr txBox="1"/>
          <p:nvPr/>
        </p:nvSpPr>
        <p:spPr>
          <a:xfrm>
            <a:off x="3073500" y="3402463"/>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i="1" lang="en" sz="1200">
                <a:latin typeface="Times New Roman"/>
                <a:ea typeface="Times New Roman"/>
                <a:cs typeface="Times New Roman"/>
                <a:sym typeface="Times New Roman"/>
              </a:rPr>
              <a:t>Under the guidance of</a:t>
            </a:r>
            <a:endParaRPr i="1" sz="1200">
              <a:latin typeface="Times New Roman"/>
              <a:ea typeface="Times New Roman"/>
              <a:cs typeface="Times New Roman"/>
              <a:sym typeface="Times New Roman"/>
            </a:endParaRPr>
          </a:p>
        </p:txBody>
      </p:sp>
      <p:sp>
        <p:nvSpPr>
          <p:cNvPr id="90" name="Google Shape;90;p13"/>
          <p:cNvSpPr txBox="1"/>
          <p:nvPr/>
        </p:nvSpPr>
        <p:spPr>
          <a:xfrm>
            <a:off x="3073500" y="3660050"/>
            <a:ext cx="30000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1300">
                <a:latin typeface="Times New Roman"/>
                <a:ea typeface="Times New Roman"/>
                <a:cs typeface="Times New Roman"/>
                <a:sym typeface="Times New Roman"/>
              </a:rPr>
              <a:t>Praveen Avrur</a:t>
            </a:r>
            <a:r>
              <a:rPr lang="en" sz="1300">
                <a:latin typeface="Times New Roman"/>
                <a:ea typeface="Times New Roman"/>
                <a:cs typeface="Times New Roman"/>
                <a:sym typeface="Times New Roman"/>
              </a:rPr>
              <a:t>,</a:t>
            </a:r>
            <a:br>
              <a:rPr lang="en" sz="1300">
                <a:latin typeface="Times New Roman"/>
                <a:ea typeface="Times New Roman"/>
                <a:cs typeface="Times New Roman"/>
                <a:sym typeface="Times New Roman"/>
              </a:rPr>
            </a:br>
            <a:r>
              <a:rPr lang="en" sz="1300">
                <a:latin typeface="Times New Roman"/>
                <a:ea typeface="Times New Roman"/>
                <a:cs typeface="Times New Roman"/>
                <a:sym typeface="Times New Roman"/>
              </a:rPr>
              <a:t> Expert Engineer, HPE.</a:t>
            </a:r>
            <a:endParaRPr sz="1300">
              <a:latin typeface="Times New Roman"/>
              <a:ea typeface="Times New Roman"/>
              <a:cs typeface="Times New Roman"/>
              <a:sym typeface="Times New Roman"/>
            </a:endParaRPr>
          </a:p>
        </p:txBody>
      </p:sp>
      <p:sp>
        <p:nvSpPr>
          <p:cNvPr id="91" name="Google Shape;91;p13"/>
          <p:cNvSpPr txBox="1"/>
          <p:nvPr/>
        </p:nvSpPr>
        <p:spPr>
          <a:xfrm>
            <a:off x="727950" y="4275050"/>
            <a:ext cx="3000000" cy="845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1300">
                <a:latin typeface="Times New Roman"/>
                <a:ea typeface="Times New Roman"/>
                <a:cs typeface="Times New Roman"/>
                <a:sym typeface="Times New Roman"/>
              </a:rPr>
              <a:t>Dr. Shyamala G</a:t>
            </a:r>
            <a:r>
              <a:rPr lang="en" sz="1300">
                <a:latin typeface="Times New Roman"/>
                <a:ea typeface="Times New Roman"/>
                <a:cs typeface="Times New Roman"/>
                <a:sym typeface="Times New Roman"/>
              </a:rPr>
              <a:t>, </a:t>
            </a:r>
            <a:br>
              <a:rPr lang="en" sz="1300">
                <a:latin typeface="Times New Roman"/>
                <a:ea typeface="Times New Roman"/>
                <a:cs typeface="Times New Roman"/>
                <a:sym typeface="Times New Roman"/>
              </a:rPr>
            </a:br>
            <a:r>
              <a:rPr lang="en" sz="1300">
                <a:latin typeface="Times New Roman"/>
                <a:ea typeface="Times New Roman"/>
                <a:cs typeface="Times New Roman"/>
                <a:sym typeface="Times New Roman"/>
              </a:rPr>
              <a:t>Associate Professor, Department of CSE, B.M.S. College of Engineering.</a:t>
            </a:r>
            <a:endParaRPr sz="1300">
              <a:latin typeface="Times New Roman"/>
              <a:ea typeface="Times New Roman"/>
              <a:cs typeface="Times New Roman"/>
              <a:sym typeface="Times New Roman"/>
            </a:endParaRPr>
          </a:p>
        </p:txBody>
      </p:sp>
      <p:sp>
        <p:nvSpPr>
          <p:cNvPr id="92" name="Google Shape;92;p13"/>
          <p:cNvSpPr txBox="1"/>
          <p:nvPr/>
        </p:nvSpPr>
        <p:spPr>
          <a:xfrm>
            <a:off x="5417550" y="4275050"/>
            <a:ext cx="3000000" cy="845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sz="1300">
                <a:latin typeface="Times New Roman"/>
                <a:ea typeface="Times New Roman"/>
                <a:cs typeface="Times New Roman"/>
                <a:sym typeface="Times New Roman"/>
              </a:rPr>
              <a:t>Sunayana S</a:t>
            </a:r>
            <a:r>
              <a:rPr lang="en" sz="1300">
                <a:latin typeface="Times New Roman"/>
                <a:ea typeface="Times New Roman"/>
                <a:cs typeface="Times New Roman"/>
                <a:sym typeface="Times New Roman"/>
              </a:rPr>
              <a:t>, </a:t>
            </a:r>
            <a:br>
              <a:rPr lang="en" sz="1300">
                <a:latin typeface="Times New Roman"/>
                <a:ea typeface="Times New Roman"/>
                <a:cs typeface="Times New Roman"/>
                <a:sym typeface="Times New Roman"/>
              </a:rPr>
            </a:br>
            <a:r>
              <a:rPr lang="en" sz="1300">
                <a:latin typeface="Times New Roman"/>
                <a:ea typeface="Times New Roman"/>
                <a:cs typeface="Times New Roman"/>
                <a:sym typeface="Times New Roman"/>
              </a:rPr>
              <a:t>Assistant Professor, </a:t>
            </a:r>
            <a:r>
              <a:rPr lang="en" sz="1300">
                <a:latin typeface="Times New Roman"/>
                <a:ea typeface="Times New Roman"/>
                <a:cs typeface="Times New Roman"/>
                <a:sym typeface="Times New Roman"/>
              </a:rPr>
              <a:t>Department of CSE, B.M.S. College of Engineering.</a:t>
            </a:r>
            <a:endParaRPr sz="13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727650" y="561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MDV5 ANNOTATIONS FILE</a:t>
            </a:r>
            <a:endParaRPr>
              <a:latin typeface="Times New Roman"/>
              <a:ea typeface="Times New Roman"/>
              <a:cs typeface="Times New Roman"/>
              <a:sym typeface="Times New Roman"/>
            </a:endParaRPr>
          </a:p>
        </p:txBody>
      </p:sp>
      <p:pic>
        <p:nvPicPr>
          <p:cNvPr id="150" name="Google Shape;150;p22"/>
          <p:cNvPicPr preferRelativeResize="0"/>
          <p:nvPr/>
        </p:nvPicPr>
        <p:blipFill>
          <a:blip r:embed="rId3">
            <a:alphaModFix/>
          </a:blip>
          <a:stretch>
            <a:fillRect/>
          </a:stretch>
        </p:blipFill>
        <p:spPr>
          <a:xfrm>
            <a:off x="727650" y="1551700"/>
            <a:ext cx="3094725" cy="1470875"/>
          </a:xfrm>
          <a:prstGeom prst="rect">
            <a:avLst/>
          </a:prstGeom>
          <a:noFill/>
          <a:ln>
            <a:noFill/>
          </a:ln>
        </p:spPr>
      </p:pic>
      <p:pic>
        <p:nvPicPr>
          <p:cNvPr id="151" name="Google Shape;151;p22"/>
          <p:cNvPicPr preferRelativeResize="0"/>
          <p:nvPr/>
        </p:nvPicPr>
        <p:blipFill>
          <a:blip r:embed="rId4">
            <a:alphaModFix/>
          </a:blip>
          <a:stretch>
            <a:fillRect/>
          </a:stretch>
        </p:blipFill>
        <p:spPr>
          <a:xfrm>
            <a:off x="4163925" y="1222425"/>
            <a:ext cx="4252425" cy="3657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727650" y="593450"/>
            <a:ext cx="7688700" cy="5445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lang="en" sz="2200">
                <a:solidFill>
                  <a:srgbClr val="000000"/>
                </a:solidFill>
                <a:latin typeface="Times New Roman"/>
                <a:ea typeface="Times New Roman"/>
                <a:cs typeface="Times New Roman"/>
                <a:sym typeface="Times New Roman"/>
              </a:rPr>
              <a:t> NEED FOR ADDRESSING UNDERREPRESENTED DATA</a:t>
            </a:r>
            <a:endParaRPr sz="2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57" name="Google Shape;157;p23"/>
          <p:cNvSpPr txBox="1"/>
          <p:nvPr>
            <p:ph idx="1" type="body"/>
          </p:nvPr>
        </p:nvSpPr>
        <p:spPr>
          <a:xfrm>
            <a:off x="328500" y="1441200"/>
            <a:ext cx="88155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Small animal species are significantly underrepresented in the dataset compared to larger species.</a:t>
            </a:r>
            <a:br>
              <a:rPr lang="en" sz="1400">
                <a:solidFill>
                  <a:schemeClr val="dk2"/>
                </a:solidFill>
                <a:latin typeface="Times New Roman"/>
                <a:ea typeface="Times New Roman"/>
                <a:cs typeface="Times New Roman"/>
                <a:sym typeface="Times New Roman"/>
              </a:rPr>
            </a:b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Imbalanced data can lead to biased models favoring dominant classes.</a:t>
            </a:r>
            <a:br>
              <a:rPr lang="en" sz="1400">
                <a:solidFill>
                  <a:schemeClr val="dk2"/>
                </a:solidFill>
                <a:latin typeface="Times New Roman"/>
                <a:ea typeface="Times New Roman"/>
                <a:cs typeface="Times New Roman"/>
                <a:sym typeface="Times New Roman"/>
              </a:rPr>
            </a:b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The scarcity of small animal images limits the model’s ability to learn distinguishing features.</a:t>
            </a:r>
            <a:br>
              <a:rPr lang="en" sz="1400">
                <a:solidFill>
                  <a:schemeClr val="dk2"/>
                </a:solidFill>
                <a:latin typeface="Times New Roman"/>
                <a:ea typeface="Times New Roman"/>
                <a:cs typeface="Times New Roman"/>
                <a:sym typeface="Times New Roman"/>
              </a:rPr>
            </a:b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Augmentation techniques help replicate variations of small animal images to increase their representation.</a:t>
            </a:r>
            <a:br>
              <a:rPr lang="en" sz="1400">
                <a:solidFill>
                  <a:schemeClr val="dk2"/>
                </a:solidFill>
                <a:latin typeface="Times New Roman"/>
                <a:ea typeface="Times New Roman"/>
                <a:cs typeface="Times New Roman"/>
                <a:sym typeface="Times New Roman"/>
              </a:rPr>
            </a:b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This improves classification performance and ensures the model generalizes better to all species.</a:t>
            </a:r>
            <a:br>
              <a:rPr lang="en" sz="1400">
                <a:solidFill>
                  <a:schemeClr val="dk2"/>
                </a:solidFill>
                <a:latin typeface="Times New Roman"/>
                <a:ea typeface="Times New Roman"/>
                <a:cs typeface="Times New Roman"/>
                <a:sym typeface="Times New Roman"/>
              </a:rPr>
            </a:b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Augmentation helps simulate real-world diversity and enhances detection of low-frequency classes.</a:t>
            </a:r>
            <a:endParaRPr sz="1400">
              <a:solidFill>
                <a:schemeClr val="dk2"/>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400">
              <a:solidFill>
                <a:schemeClr val="dk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727650" y="664900"/>
            <a:ext cx="7688700" cy="54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DATA AUGMENTATION AND PREPROCESSING</a:t>
            </a:r>
            <a:endParaRPr>
              <a:latin typeface="Times New Roman"/>
              <a:ea typeface="Times New Roman"/>
              <a:cs typeface="Times New Roman"/>
              <a:sym typeface="Times New Roman"/>
            </a:endParaRPr>
          </a:p>
        </p:txBody>
      </p:sp>
      <p:sp>
        <p:nvSpPr>
          <p:cNvPr id="163" name="Google Shape;163;p24"/>
          <p:cNvSpPr txBox="1"/>
          <p:nvPr>
            <p:ph idx="1" type="body"/>
          </p:nvPr>
        </p:nvSpPr>
        <p:spPr>
          <a:xfrm>
            <a:off x="373925" y="1441200"/>
            <a:ext cx="8815500" cy="2261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1400">
                <a:solidFill>
                  <a:schemeClr val="dk2"/>
                </a:solidFill>
                <a:latin typeface="Times New Roman"/>
                <a:ea typeface="Times New Roman"/>
                <a:cs typeface="Times New Roman"/>
                <a:sym typeface="Times New Roman"/>
              </a:rPr>
              <a:t>Image Augmentation :</a:t>
            </a:r>
            <a:endParaRPr b="1" sz="1400">
              <a:solidFill>
                <a:schemeClr val="dk2"/>
              </a:solidFill>
              <a:latin typeface="Times New Roman"/>
              <a:ea typeface="Times New Roman"/>
              <a:cs typeface="Times New Roman"/>
              <a:sym typeface="Times New Roman"/>
            </a:endParaRPr>
          </a:p>
          <a:p>
            <a:pPr indent="-317500" lvl="0" marL="457200" rtl="0" algn="l">
              <a:spcBef>
                <a:spcPts val="120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We applied data augmentation to species with fewer than 1500 images to balance the dataset.</a:t>
            </a: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Each image’s bounding boxes were preserved and updated in YOLO format after augmentation. </a:t>
            </a: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The type of augmentation depended on the size of animals (bounding boxes) in the image. </a:t>
            </a:r>
            <a:endParaRPr sz="1400">
              <a:solidFill>
                <a:schemeClr val="dk2"/>
              </a:solidFill>
              <a:latin typeface="Times New Roman"/>
              <a:ea typeface="Times New Roman"/>
              <a:cs typeface="Times New Roman"/>
              <a:sym typeface="Times New Roman"/>
            </a:endParaRPr>
          </a:p>
          <a:p>
            <a:pPr indent="0" lvl="0" marL="457200" rtl="0" algn="l">
              <a:spcBef>
                <a:spcPts val="1200"/>
              </a:spcBef>
              <a:spcAft>
                <a:spcPts val="0"/>
              </a:spcAft>
              <a:buNone/>
            </a:pPr>
            <a:r>
              <a:rPr b="1" lang="en" sz="1400">
                <a:solidFill>
                  <a:schemeClr val="dk2"/>
                </a:solidFill>
                <a:latin typeface="Times New Roman"/>
                <a:ea typeface="Times New Roman"/>
                <a:cs typeface="Times New Roman"/>
                <a:sym typeface="Times New Roman"/>
              </a:rPr>
              <a:t>Augmentation Strategy :</a:t>
            </a:r>
            <a:endParaRPr b="1" sz="1400">
              <a:solidFill>
                <a:schemeClr val="dk2"/>
              </a:solidFill>
              <a:latin typeface="Times New Roman"/>
              <a:ea typeface="Times New Roman"/>
              <a:cs typeface="Times New Roman"/>
              <a:sym typeface="Times New Roman"/>
            </a:endParaRPr>
          </a:p>
          <a:p>
            <a:pPr indent="-317500" lvl="0" marL="457200" rtl="0" algn="l">
              <a:spcBef>
                <a:spcPts val="120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For images with small animals, we used mild augmentations like horizontal flip, brightness adjustment, and CLAHE to avoid distorting important features.  </a:t>
            </a: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For medium or large animals, we applied stronger transformations including flips, color changes, rotations, and Gaussian noise.</a:t>
            </a:r>
            <a:endParaRPr sz="1400">
              <a:solidFill>
                <a:schemeClr val="dk2"/>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400">
              <a:solidFill>
                <a:schemeClr val="dk2"/>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AUGMENTATION TECHNIQUES</a:t>
            </a:r>
            <a:endParaRPr/>
          </a:p>
        </p:txBody>
      </p:sp>
      <p:sp>
        <p:nvSpPr>
          <p:cNvPr id="169" name="Google Shape;169;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5400">
                <a:solidFill>
                  <a:srgbClr val="000000"/>
                </a:solidFill>
                <a:latin typeface="Arial"/>
                <a:ea typeface="Arial"/>
                <a:cs typeface="Arial"/>
                <a:sym typeface="Arial"/>
              </a:rPr>
              <a:t>Horizontal Flip</a:t>
            </a:r>
            <a:endParaRPr b="1" sz="5400">
              <a:solidFill>
                <a:srgbClr val="000000"/>
              </a:solidFill>
              <a:latin typeface="Arial"/>
              <a:ea typeface="Arial"/>
              <a:cs typeface="Arial"/>
              <a:sym typeface="Arial"/>
            </a:endParaRPr>
          </a:p>
          <a:p>
            <a:pPr indent="0" lvl="0" marL="0" rtl="0" algn="l">
              <a:spcBef>
                <a:spcPts val="1200"/>
              </a:spcBef>
              <a:spcAft>
                <a:spcPts val="0"/>
              </a:spcAft>
              <a:buNone/>
            </a:pPr>
            <a:r>
              <a:rPr lang="en" sz="5400">
                <a:solidFill>
                  <a:srgbClr val="000000"/>
                </a:solidFill>
                <a:latin typeface="Arial"/>
                <a:ea typeface="Arial"/>
                <a:cs typeface="Arial"/>
                <a:sym typeface="Arial"/>
              </a:rPr>
              <a:t>→ Flips the image from left to right to simulate different viewpoints.</a:t>
            </a:r>
            <a:endParaRPr sz="5400">
              <a:solidFill>
                <a:srgbClr val="000000"/>
              </a:solidFill>
              <a:latin typeface="Arial"/>
              <a:ea typeface="Arial"/>
              <a:cs typeface="Arial"/>
              <a:sym typeface="Arial"/>
            </a:endParaRPr>
          </a:p>
          <a:p>
            <a:pPr indent="0" lvl="0" marL="0" rtl="0" algn="l">
              <a:spcBef>
                <a:spcPts val="1200"/>
              </a:spcBef>
              <a:spcAft>
                <a:spcPts val="0"/>
              </a:spcAft>
              <a:buNone/>
            </a:pPr>
            <a:r>
              <a:rPr b="1" lang="en" sz="5500">
                <a:solidFill>
                  <a:srgbClr val="000000"/>
                </a:solidFill>
                <a:latin typeface="Arial"/>
                <a:ea typeface="Arial"/>
                <a:cs typeface="Arial"/>
                <a:sym typeface="Arial"/>
              </a:rPr>
              <a:t>Vertical Flip</a:t>
            </a:r>
            <a:endParaRPr b="1" sz="5500">
              <a:solidFill>
                <a:srgbClr val="000000"/>
              </a:solidFill>
              <a:latin typeface="Arial"/>
              <a:ea typeface="Arial"/>
              <a:cs typeface="Arial"/>
              <a:sym typeface="Arial"/>
            </a:endParaRPr>
          </a:p>
          <a:p>
            <a:pPr indent="0" lvl="0" marL="0" rtl="0" algn="l">
              <a:spcBef>
                <a:spcPts val="1200"/>
              </a:spcBef>
              <a:spcAft>
                <a:spcPts val="0"/>
              </a:spcAft>
              <a:buNone/>
            </a:pPr>
            <a:r>
              <a:rPr lang="en" sz="5500">
                <a:solidFill>
                  <a:srgbClr val="000000"/>
                </a:solidFill>
                <a:latin typeface="Arial"/>
                <a:ea typeface="Arial"/>
                <a:cs typeface="Arial"/>
                <a:sym typeface="Arial"/>
              </a:rPr>
              <a:t>→ Flips the image upside-down to increase orientation diversity (used less frequently).</a:t>
            </a:r>
            <a:endParaRPr sz="5500">
              <a:solidFill>
                <a:srgbClr val="000000"/>
              </a:solidFill>
              <a:latin typeface="Arial"/>
              <a:ea typeface="Arial"/>
              <a:cs typeface="Arial"/>
              <a:sym typeface="Arial"/>
            </a:endParaRPr>
          </a:p>
          <a:p>
            <a:pPr indent="0" lvl="0" marL="0" rtl="0" algn="l">
              <a:spcBef>
                <a:spcPts val="1200"/>
              </a:spcBef>
              <a:spcAft>
                <a:spcPts val="0"/>
              </a:spcAft>
              <a:buNone/>
            </a:pPr>
            <a:r>
              <a:rPr b="1" lang="en" sz="5500">
                <a:solidFill>
                  <a:srgbClr val="000000"/>
                </a:solidFill>
                <a:latin typeface="Arial"/>
                <a:ea typeface="Arial"/>
                <a:cs typeface="Arial"/>
                <a:sym typeface="Arial"/>
              </a:rPr>
              <a:t>Brightness and Contrast Adjustment</a:t>
            </a:r>
            <a:endParaRPr b="1" sz="5500">
              <a:solidFill>
                <a:srgbClr val="000000"/>
              </a:solidFill>
              <a:latin typeface="Arial"/>
              <a:ea typeface="Arial"/>
              <a:cs typeface="Arial"/>
              <a:sym typeface="Arial"/>
            </a:endParaRPr>
          </a:p>
          <a:p>
            <a:pPr indent="0" lvl="0" marL="0" rtl="0" algn="l">
              <a:spcBef>
                <a:spcPts val="1200"/>
              </a:spcBef>
              <a:spcAft>
                <a:spcPts val="0"/>
              </a:spcAft>
              <a:buNone/>
            </a:pPr>
            <a:r>
              <a:rPr lang="en" sz="5400">
                <a:solidFill>
                  <a:srgbClr val="000000"/>
                </a:solidFill>
                <a:latin typeface="Arial"/>
                <a:ea typeface="Arial"/>
                <a:cs typeface="Arial"/>
                <a:sym typeface="Arial"/>
              </a:rPr>
              <a:t>→ Simulates lighting changes during different times of day.</a:t>
            </a:r>
            <a:endParaRPr sz="5400">
              <a:solidFill>
                <a:srgbClr val="000000"/>
              </a:solidFill>
              <a:latin typeface="Arial"/>
              <a:ea typeface="Arial"/>
              <a:cs typeface="Arial"/>
              <a:sym typeface="Arial"/>
            </a:endParaRPr>
          </a:p>
          <a:p>
            <a:pPr indent="0" lvl="0" marL="0" rtl="0" algn="l">
              <a:spcBef>
                <a:spcPts val="1200"/>
              </a:spcBef>
              <a:spcAft>
                <a:spcPts val="0"/>
              </a:spcAft>
              <a:buNone/>
            </a:pPr>
            <a:r>
              <a:rPr b="1" lang="en" sz="5400">
                <a:solidFill>
                  <a:srgbClr val="000000"/>
                </a:solidFill>
                <a:latin typeface="Arial"/>
                <a:ea typeface="Arial"/>
                <a:cs typeface="Arial"/>
                <a:sym typeface="Arial"/>
              </a:rPr>
              <a:t>Color Jitter</a:t>
            </a:r>
            <a:endParaRPr b="1" sz="5400">
              <a:solidFill>
                <a:srgbClr val="000000"/>
              </a:solidFill>
              <a:latin typeface="Arial"/>
              <a:ea typeface="Arial"/>
              <a:cs typeface="Arial"/>
              <a:sym typeface="Arial"/>
            </a:endParaRPr>
          </a:p>
          <a:p>
            <a:pPr indent="0" lvl="0" marL="0" rtl="0" algn="l">
              <a:spcBef>
                <a:spcPts val="1200"/>
              </a:spcBef>
              <a:spcAft>
                <a:spcPts val="1200"/>
              </a:spcAft>
              <a:buNone/>
            </a:pPr>
            <a:r>
              <a:rPr lang="en" sz="5400">
                <a:solidFill>
                  <a:srgbClr val="000000"/>
                </a:solidFill>
                <a:latin typeface="Arial"/>
                <a:ea typeface="Arial"/>
                <a:cs typeface="Arial"/>
                <a:sym typeface="Arial"/>
              </a:rPr>
              <a:t>→ Randomly changes brightness, contrast, saturation, and hue to create varied visual conditions.</a:t>
            </a:r>
            <a:endParaRPr sz="540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729450" y="1318650"/>
            <a:ext cx="76887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000000"/>
                </a:solidFill>
                <a:latin typeface="Arial"/>
                <a:ea typeface="Arial"/>
                <a:cs typeface="Arial"/>
                <a:sym typeface="Arial"/>
              </a:rPr>
              <a:t>Rotation</a:t>
            </a:r>
            <a:endParaRPr sz="1350">
              <a:solidFill>
                <a:srgbClr val="000000"/>
              </a:solidFill>
              <a:latin typeface="Arial"/>
              <a:ea typeface="Arial"/>
              <a:cs typeface="Arial"/>
              <a:sym typeface="Arial"/>
            </a:endParaRPr>
          </a:p>
          <a:p>
            <a:pPr indent="0" lvl="0" marL="0" rtl="0" algn="l">
              <a:spcBef>
                <a:spcPts val="0"/>
              </a:spcBef>
              <a:spcAft>
                <a:spcPts val="0"/>
              </a:spcAft>
              <a:buNone/>
            </a:pPr>
            <a:r>
              <a:rPr b="0" lang="en" sz="1350">
                <a:solidFill>
                  <a:srgbClr val="000000"/>
                </a:solidFill>
                <a:latin typeface="Arial"/>
                <a:ea typeface="Arial"/>
                <a:cs typeface="Arial"/>
                <a:sym typeface="Arial"/>
              </a:rPr>
              <a:t>→ Rotates the image to make the model robust to camera angle variations.</a:t>
            </a:r>
            <a:endParaRPr sz="1350"/>
          </a:p>
        </p:txBody>
      </p:sp>
      <p:sp>
        <p:nvSpPr>
          <p:cNvPr id="175" name="Google Shape;175;p26"/>
          <p:cNvSpPr txBox="1"/>
          <p:nvPr>
            <p:ph idx="1" type="body"/>
          </p:nvPr>
        </p:nvSpPr>
        <p:spPr>
          <a:xfrm>
            <a:off x="729450" y="1931800"/>
            <a:ext cx="7688700" cy="240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350">
                <a:solidFill>
                  <a:srgbClr val="000000"/>
                </a:solidFill>
                <a:latin typeface="Arial"/>
                <a:ea typeface="Arial"/>
                <a:cs typeface="Arial"/>
                <a:sym typeface="Arial"/>
              </a:rPr>
              <a:t>C</a:t>
            </a:r>
            <a:r>
              <a:rPr b="1" lang="en" sz="1350">
                <a:solidFill>
                  <a:srgbClr val="000000"/>
                </a:solidFill>
                <a:latin typeface="Arial"/>
                <a:ea typeface="Arial"/>
                <a:cs typeface="Arial"/>
                <a:sym typeface="Arial"/>
              </a:rPr>
              <a:t>LAHE (Contrast Limited Adaptive Histogram Equalization)</a:t>
            </a:r>
            <a:endParaRPr b="1" sz="1350">
              <a:solidFill>
                <a:srgbClr val="000000"/>
              </a:solidFill>
              <a:latin typeface="Arial"/>
              <a:ea typeface="Arial"/>
              <a:cs typeface="Arial"/>
              <a:sym typeface="Arial"/>
            </a:endParaRPr>
          </a:p>
          <a:p>
            <a:pPr indent="0" lvl="0" marL="0" rtl="0" algn="l">
              <a:spcBef>
                <a:spcPts val="1200"/>
              </a:spcBef>
              <a:spcAft>
                <a:spcPts val="0"/>
              </a:spcAft>
              <a:buNone/>
            </a:pPr>
            <a:r>
              <a:rPr lang="en" sz="1350">
                <a:solidFill>
                  <a:srgbClr val="000000"/>
                </a:solidFill>
                <a:latin typeface="Arial"/>
                <a:ea typeface="Arial"/>
                <a:cs typeface="Arial"/>
                <a:sym typeface="Arial"/>
              </a:rPr>
              <a:t>→ Enhances local contrast while avoiding noise amplification — useful for night or low-light images.</a:t>
            </a:r>
            <a:endParaRPr sz="1350">
              <a:solidFill>
                <a:srgbClr val="000000"/>
              </a:solidFill>
              <a:latin typeface="Arial"/>
              <a:ea typeface="Arial"/>
              <a:cs typeface="Arial"/>
              <a:sym typeface="Arial"/>
            </a:endParaRPr>
          </a:p>
          <a:p>
            <a:pPr indent="0" lvl="0" marL="0" rtl="0" algn="l">
              <a:spcBef>
                <a:spcPts val="1200"/>
              </a:spcBef>
              <a:spcAft>
                <a:spcPts val="0"/>
              </a:spcAft>
              <a:buNone/>
            </a:pPr>
            <a:r>
              <a:rPr b="1" lang="en" sz="1350">
                <a:solidFill>
                  <a:srgbClr val="000000"/>
                </a:solidFill>
                <a:latin typeface="Arial"/>
                <a:ea typeface="Arial"/>
                <a:cs typeface="Arial"/>
                <a:sym typeface="Arial"/>
              </a:rPr>
              <a:t>Gaussian Noise</a:t>
            </a:r>
            <a:endParaRPr b="1" sz="1350">
              <a:solidFill>
                <a:srgbClr val="000000"/>
              </a:solidFill>
              <a:latin typeface="Arial"/>
              <a:ea typeface="Arial"/>
              <a:cs typeface="Arial"/>
              <a:sym typeface="Arial"/>
            </a:endParaRPr>
          </a:p>
          <a:p>
            <a:pPr indent="0" lvl="0" marL="0" rtl="0" algn="l">
              <a:spcBef>
                <a:spcPts val="1200"/>
              </a:spcBef>
              <a:spcAft>
                <a:spcPts val="1200"/>
              </a:spcAft>
              <a:buNone/>
            </a:pPr>
            <a:r>
              <a:rPr lang="en" sz="1350">
                <a:solidFill>
                  <a:srgbClr val="000000"/>
                </a:solidFill>
                <a:latin typeface="Arial"/>
                <a:ea typeface="Arial"/>
                <a:cs typeface="Arial"/>
                <a:sym typeface="Arial"/>
              </a:rPr>
              <a:t>→ Adds subtle noise to simulate sensor imperfections or low-quality captures..</a:t>
            </a:r>
            <a:endParaRPr sz="135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727650" y="569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DATA AUGMENTATION EXAMPLES</a:t>
            </a:r>
            <a:endParaRPr>
              <a:latin typeface="Times New Roman"/>
              <a:ea typeface="Times New Roman"/>
              <a:cs typeface="Times New Roman"/>
              <a:sym typeface="Times New Roman"/>
            </a:endParaRPr>
          </a:p>
        </p:txBody>
      </p:sp>
      <p:pic>
        <p:nvPicPr>
          <p:cNvPr id="181" name="Google Shape;181;p27"/>
          <p:cNvPicPr preferRelativeResize="0"/>
          <p:nvPr/>
        </p:nvPicPr>
        <p:blipFill>
          <a:blip r:embed="rId3">
            <a:alphaModFix/>
          </a:blip>
          <a:stretch>
            <a:fillRect/>
          </a:stretch>
        </p:blipFill>
        <p:spPr>
          <a:xfrm>
            <a:off x="5827848" y="1334817"/>
            <a:ext cx="2173850" cy="1677071"/>
          </a:xfrm>
          <a:prstGeom prst="rect">
            <a:avLst/>
          </a:prstGeom>
          <a:noFill/>
          <a:ln>
            <a:noFill/>
          </a:ln>
        </p:spPr>
      </p:pic>
      <p:pic>
        <p:nvPicPr>
          <p:cNvPr id="182" name="Google Shape;182;p27"/>
          <p:cNvPicPr preferRelativeResize="0"/>
          <p:nvPr/>
        </p:nvPicPr>
        <p:blipFill>
          <a:blip r:embed="rId4">
            <a:alphaModFix/>
          </a:blip>
          <a:stretch>
            <a:fillRect/>
          </a:stretch>
        </p:blipFill>
        <p:spPr>
          <a:xfrm>
            <a:off x="5827850" y="3242250"/>
            <a:ext cx="2173850" cy="1677099"/>
          </a:xfrm>
          <a:prstGeom prst="rect">
            <a:avLst/>
          </a:prstGeom>
          <a:noFill/>
          <a:ln>
            <a:noFill/>
          </a:ln>
        </p:spPr>
      </p:pic>
      <p:pic>
        <p:nvPicPr>
          <p:cNvPr id="183" name="Google Shape;183;p27"/>
          <p:cNvPicPr preferRelativeResize="0"/>
          <p:nvPr/>
        </p:nvPicPr>
        <p:blipFill>
          <a:blip r:embed="rId5">
            <a:alphaModFix/>
          </a:blip>
          <a:stretch>
            <a:fillRect/>
          </a:stretch>
        </p:blipFill>
        <p:spPr>
          <a:xfrm>
            <a:off x="804096" y="1572775"/>
            <a:ext cx="3592023" cy="27712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533975" y="601600"/>
            <a:ext cx="3182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MODEL SELECTION</a:t>
            </a:r>
            <a:endParaRPr>
              <a:latin typeface="Times New Roman"/>
              <a:ea typeface="Times New Roman"/>
              <a:cs typeface="Times New Roman"/>
              <a:sym typeface="Times New Roman"/>
            </a:endParaRPr>
          </a:p>
        </p:txBody>
      </p:sp>
      <p:pic>
        <p:nvPicPr>
          <p:cNvPr id="189" name="Google Shape;189;p28"/>
          <p:cNvPicPr preferRelativeResize="0"/>
          <p:nvPr/>
        </p:nvPicPr>
        <p:blipFill>
          <a:blip r:embed="rId3">
            <a:alphaModFix/>
          </a:blip>
          <a:stretch>
            <a:fillRect/>
          </a:stretch>
        </p:blipFill>
        <p:spPr>
          <a:xfrm>
            <a:off x="677750" y="1661938"/>
            <a:ext cx="2200910" cy="2238049"/>
          </a:xfrm>
          <a:prstGeom prst="rect">
            <a:avLst/>
          </a:prstGeom>
          <a:noFill/>
          <a:ln>
            <a:noFill/>
          </a:ln>
        </p:spPr>
      </p:pic>
      <p:pic>
        <p:nvPicPr>
          <p:cNvPr id="190" name="Google Shape;190;p28"/>
          <p:cNvPicPr preferRelativeResize="0"/>
          <p:nvPr/>
        </p:nvPicPr>
        <p:blipFill>
          <a:blip r:embed="rId4">
            <a:alphaModFix/>
          </a:blip>
          <a:stretch>
            <a:fillRect/>
          </a:stretch>
        </p:blipFill>
        <p:spPr>
          <a:xfrm>
            <a:off x="4114512" y="662675"/>
            <a:ext cx="3460626" cy="2238050"/>
          </a:xfrm>
          <a:prstGeom prst="rect">
            <a:avLst/>
          </a:prstGeom>
          <a:noFill/>
          <a:ln>
            <a:noFill/>
          </a:ln>
        </p:spPr>
      </p:pic>
      <p:pic>
        <p:nvPicPr>
          <p:cNvPr id="191" name="Google Shape;191;p28"/>
          <p:cNvPicPr preferRelativeResize="0"/>
          <p:nvPr/>
        </p:nvPicPr>
        <p:blipFill>
          <a:blip r:embed="rId5">
            <a:alphaModFix/>
          </a:blip>
          <a:stretch>
            <a:fillRect/>
          </a:stretch>
        </p:blipFill>
        <p:spPr>
          <a:xfrm>
            <a:off x="4163375" y="3061874"/>
            <a:ext cx="3579574" cy="1748150"/>
          </a:xfrm>
          <a:prstGeom prst="rect">
            <a:avLst/>
          </a:prstGeom>
          <a:noFill/>
          <a:ln>
            <a:noFill/>
          </a:ln>
        </p:spPr>
      </p:pic>
      <p:sp>
        <p:nvSpPr>
          <p:cNvPr id="192" name="Google Shape;192;p28"/>
          <p:cNvSpPr txBox="1"/>
          <p:nvPr/>
        </p:nvSpPr>
        <p:spPr>
          <a:xfrm>
            <a:off x="1114200" y="4021950"/>
            <a:ext cx="1527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Faster R-CNN</a:t>
            </a:r>
            <a:endParaRPr sz="1300">
              <a:solidFill>
                <a:schemeClr val="accent1"/>
              </a:solidFill>
              <a:latin typeface="Lato"/>
              <a:ea typeface="Lato"/>
              <a:cs typeface="Lato"/>
              <a:sym typeface="Lato"/>
            </a:endParaRPr>
          </a:p>
        </p:txBody>
      </p:sp>
      <p:sp>
        <p:nvSpPr>
          <p:cNvPr id="193" name="Google Shape;193;p28"/>
          <p:cNvSpPr txBox="1"/>
          <p:nvPr/>
        </p:nvSpPr>
        <p:spPr>
          <a:xfrm>
            <a:off x="4486200" y="2379300"/>
            <a:ext cx="6231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YOLO</a:t>
            </a:r>
            <a:endParaRPr sz="1300">
              <a:solidFill>
                <a:schemeClr val="accent1"/>
              </a:solidFill>
              <a:latin typeface="Lato"/>
              <a:ea typeface="Lato"/>
              <a:cs typeface="Lato"/>
              <a:sym typeface="Lato"/>
            </a:endParaRPr>
          </a:p>
        </p:txBody>
      </p:sp>
      <p:sp>
        <p:nvSpPr>
          <p:cNvPr id="194" name="Google Shape;194;p28"/>
          <p:cNvSpPr txBox="1"/>
          <p:nvPr/>
        </p:nvSpPr>
        <p:spPr>
          <a:xfrm>
            <a:off x="6563150" y="4207625"/>
            <a:ext cx="7086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SSD</a:t>
            </a:r>
            <a:endParaRPr sz="1300">
              <a:solidFill>
                <a:schemeClr val="accen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727650" y="585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SELECTION</a:t>
            </a:r>
            <a:endParaRPr/>
          </a:p>
        </p:txBody>
      </p:sp>
      <p:graphicFrame>
        <p:nvGraphicFramePr>
          <p:cNvPr id="200" name="Google Shape;200;p29"/>
          <p:cNvGraphicFramePr/>
          <p:nvPr/>
        </p:nvGraphicFramePr>
        <p:xfrm>
          <a:off x="952500" y="1433275"/>
          <a:ext cx="3000000" cy="3000000"/>
        </p:xfrm>
        <a:graphic>
          <a:graphicData uri="http://schemas.openxmlformats.org/drawingml/2006/table">
            <a:tbl>
              <a:tblPr>
                <a:noFill/>
                <a:tableStyleId>{3CDB882F-F8A9-44FE-BE3F-822326098A68}</a:tableStyleId>
              </a:tblPr>
              <a:tblGrid>
                <a:gridCol w="2413000"/>
                <a:gridCol w="2413000"/>
                <a:gridCol w="2413000"/>
              </a:tblGrid>
              <a:tr h="381000">
                <a:tc>
                  <a:txBody>
                    <a:bodyPr/>
                    <a:lstStyle/>
                    <a:p>
                      <a:pPr indent="0" lvl="0" marL="0" rtl="0" algn="l">
                        <a:spcBef>
                          <a:spcPts val="0"/>
                        </a:spcBef>
                        <a:spcAft>
                          <a:spcPts val="0"/>
                        </a:spcAft>
                        <a:buNone/>
                      </a:pPr>
                      <a:r>
                        <a:rPr b="1" lang="en"/>
                        <a:t>Faster R-CNN</a:t>
                      </a:r>
                      <a:endParaRPr b="1"/>
                    </a:p>
                  </a:txBody>
                  <a:tcPr marT="91425" marB="91425" marR="91425" marL="91425"/>
                </a:tc>
                <a:tc>
                  <a:txBody>
                    <a:bodyPr/>
                    <a:lstStyle/>
                    <a:p>
                      <a:pPr indent="0" lvl="0" marL="0" rtl="0" algn="l">
                        <a:spcBef>
                          <a:spcPts val="0"/>
                        </a:spcBef>
                        <a:spcAft>
                          <a:spcPts val="0"/>
                        </a:spcAft>
                        <a:buNone/>
                      </a:pPr>
                      <a:r>
                        <a:rPr b="1" lang="en"/>
                        <a:t>YOLO</a:t>
                      </a:r>
                      <a:endParaRPr b="1"/>
                    </a:p>
                  </a:txBody>
                  <a:tcPr marT="91425" marB="91425" marR="91425" marL="91425"/>
                </a:tc>
                <a:tc>
                  <a:txBody>
                    <a:bodyPr/>
                    <a:lstStyle/>
                    <a:p>
                      <a:pPr indent="0" lvl="0" marL="0" rtl="0" algn="l">
                        <a:spcBef>
                          <a:spcPts val="0"/>
                        </a:spcBef>
                        <a:spcAft>
                          <a:spcPts val="0"/>
                        </a:spcAft>
                        <a:buNone/>
                      </a:pPr>
                      <a:r>
                        <a:rPr b="1" lang="en"/>
                        <a:t>SSD</a:t>
                      </a:r>
                      <a:endParaRPr b="1"/>
                    </a:p>
                  </a:txBody>
                  <a:tcPr marT="91425" marB="91425" marR="91425" marL="91425"/>
                </a:tc>
              </a:tr>
              <a:tr h="381000">
                <a:tc>
                  <a:txBody>
                    <a:bodyPr/>
                    <a:lstStyle/>
                    <a:p>
                      <a:pPr indent="0" lvl="0" marL="0" rtl="0" algn="l">
                        <a:spcBef>
                          <a:spcPts val="0"/>
                        </a:spcBef>
                        <a:spcAft>
                          <a:spcPts val="0"/>
                        </a:spcAft>
                        <a:buNone/>
                      </a:pPr>
                      <a:r>
                        <a:rPr lang="en"/>
                        <a:t>Two-Stage Detector</a:t>
                      </a:r>
                      <a:endParaRPr/>
                    </a:p>
                  </a:txBody>
                  <a:tcPr marT="91425" marB="91425" marR="91425" marL="91425"/>
                </a:tc>
                <a:tc>
                  <a:txBody>
                    <a:bodyPr/>
                    <a:lstStyle/>
                    <a:p>
                      <a:pPr indent="0" lvl="0" marL="0" rtl="0" algn="l">
                        <a:spcBef>
                          <a:spcPts val="0"/>
                        </a:spcBef>
                        <a:spcAft>
                          <a:spcPts val="0"/>
                        </a:spcAft>
                        <a:buNone/>
                      </a:pPr>
                      <a:r>
                        <a:rPr lang="en"/>
                        <a:t>Single Shot Detector</a:t>
                      </a:r>
                      <a:endParaRPr/>
                    </a:p>
                  </a:txBody>
                  <a:tcPr marT="91425" marB="91425" marR="91425" marL="91425"/>
                </a:tc>
                <a:tc>
                  <a:txBody>
                    <a:bodyPr/>
                    <a:lstStyle/>
                    <a:p>
                      <a:pPr indent="0" lvl="0" marL="0" rtl="0" algn="l">
                        <a:spcBef>
                          <a:spcPts val="0"/>
                        </a:spcBef>
                        <a:spcAft>
                          <a:spcPts val="0"/>
                        </a:spcAft>
                        <a:buNone/>
                      </a:pPr>
                      <a:r>
                        <a:rPr lang="en"/>
                        <a:t>Single Shot Detector</a:t>
                      </a:r>
                      <a:endParaRPr/>
                    </a:p>
                  </a:txBody>
                  <a:tcPr marT="91425" marB="91425" marR="91425" marL="91425"/>
                </a:tc>
              </a:tr>
              <a:tr h="381000">
                <a:tc>
                  <a:txBody>
                    <a:bodyPr/>
                    <a:lstStyle/>
                    <a:p>
                      <a:pPr indent="0" lvl="0" marL="0" rtl="0" algn="l">
                        <a:spcBef>
                          <a:spcPts val="0"/>
                        </a:spcBef>
                        <a:spcAft>
                          <a:spcPts val="0"/>
                        </a:spcAft>
                        <a:buNone/>
                      </a:pPr>
                      <a:r>
                        <a:rPr lang="en"/>
                        <a:t>Has 2 components: an </a:t>
                      </a:r>
                      <a:r>
                        <a:rPr b="1" lang="en"/>
                        <a:t>RPN(Region Proposal </a:t>
                      </a:r>
                      <a:r>
                        <a:rPr b="1" lang="en"/>
                        <a:t>Network) </a:t>
                      </a:r>
                      <a:r>
                        <a:rPr lang="en"/>
                        <a:t>which proposes the region as well as the type of object to consider and a </a:t>
                      </a:r>
                      <a:r>
                        <a:rPr b="1" lang="en"/>
                        <a:t>Fast R-CNN </a:t>
                      </a:r>
                      <a:r>
                        <a:rPr lang="en"/>
                        <a:t>for extracting features from the proposed region and outputting labels and bboxes. </a:t>
                      </a:r>
                      <a:endParaRPr/>
                    </a:p>
                  </a:txBody>
                  <a:tcPr marT="91425" marB="91425" marR="91425" marL="91425"/>
                </a:tc>
                <a:tc>
                  <a:txBody>
                    <a:bodyPr/>
                    <a:lstStyle/>
                    <a:p>
                      <a:pPr indent="0" lvl="0" marL="0" rtl="0" algn="l">
                        <a:spcBef>
                          <a:spcPts val="0"/>
                        </a:spcBef>
                        <a:spcAft>
                          <a:spcPts val="0"/>
                        </a:spcAft>
                        <a:buNone/>
                      </a:pPr>
                      <a:r>
                        <a:rPr lang="en"/>
                        <a:t>Divides an image into grid of cells and each cell predicts a bbox </a:t>
                      </a:r>
                      <a:r>
                        <a:rPr lang="en"/>
                        <a:t>coordinates</a:t>
                      </a:r>
                      <a:r>
                        <a:rPr lang="en"/>
                        <a:t> with class and confidence.</a:t>
                      </a:r>
                      <a:endParaRPr/>
                    </a:p>
                  </a:txBody>
                  <a:tcPr marT="91425" marB="91425" marR="91425" marL="91425"/>
                </a:tc>
                <a:tc>
                  <a:txBody>
                    <a:bodyPr/>
                    <a:lstStyle/>
                    <a:p>
                      <a:pPr indent="0" lvl="0" marL="0" rtl="0" algn="l">
                        <a:spcBef>
                          <a:spcPts val="0"/>
                        </a:spcBef>
                        <a:spcAft>
                          <a:spcPts val="0"/>
                        </a:spcAft>
                        <a:buNone/>
                      </a:pPr>
                      <a:r>
                        <a:rPr lang="en"/>
                        <a:t>H</a:t>
                      </a:r>
                      <a:r>
                        <a:rPr lang="en"/>
                        <a:t>as no delegated region proposal network and predicts the boundary boxes and the classes directly from feature maps in one single pass</a:t>
                      </a:r>
                      <a:r>
                        <a:rPr lang="en" sz="1500">
                          <a:solidFill>
                            <a:srgbClr val="242424"/>
                          </a:solidFill>
                          <a:highlight>
                            <a:srgbClr val="FFFFFF"/>
                          </a:highlight>
                          <a:latin typeface="Georgia"/>
                          <a:ea typeface="Georgia"/>
                          <a:cs typeface="Georgia"/>
                          <a:sym typeface="Georgia"/>
                        </a:rPr>
                        <a:t>.</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rPr lang="en" sz="1500">
                          <a:solidFill>
                            <a:srgbClr val="242424"/>
                          </a:solidFill>
                          <a:highlight>
                            <a:srgbClr val="FFFFFF"/>
                          </a:highlight>
                          <a:latin typeface="Georgia"/>
                          <a:ea typeface="Georgia"/>
                          <a:cs typeface="Georgia"/>
                          <a:sym typeface="Georgia"/>
                        </a:rPr>
                        <a:t> </a:t>
                      </a:r>
                      <a:endParaRPr sz="1500">
                        <a:solidFill>
                          <a:srgbClr val="242424"/>
                        </a:solidFill>
                        <a:highlight>
                          <a:srgbClr val="FFFFFF"/>
                        </a:highlight>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827175" y="585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SELECTION</a:t>
            </a:r>
            <a:endParaRPr/>
          </a:p>
        </p:txBody>
      </p:sp>
      <p:graphicFrame>
        <p:nvGraphicFramePr>
          <p:cNvPr id="206" name="Google Shape;206;p30"/>
          <p:cNvGraphicFramePr/>
          <p:nvPr/>
        </p:nvGraphicFramePr>
        <p:xfrm>
          <a:off x="671513" y="1447425"/>
          <a:ext cx="3000000" cy="3000000"/>
        </p:xfrm>
        <a:graphic>
          <a:graphicData uri="http://schemas.openxmlformats.org/drawingml/2006/table">
            <a:tbl>
              <a:tblPr>
                <a:solidFill>
                  <a:srgbClr val="FFFFFF"/>
                </a:solidFill>
                <a:tableStyleId>{7F8D0C79-97F5-476C-847B-6F8C7AE58831}</a:tableStyleId>
              </a:tblPr>
              <a:tblGrid>
                <a:gridCol w="1895475"/>
                <a:gridCol w="1638300"/>
                <a:gridCol w="1095375"/>
                <a:gridCol w="1438275"/>
                <a:gridCol w="1733550"/>
              </a:tblGrid>
              <a:tr h="361950">
                <a:tc>
                  <a:txBody>
                    <a:bodyPr/>
                    <a:lstStyle/>
                    <a:p>
                      <a:pPr indent="0" lvl="0" marL="0" rtl="0" algn="ctr">
                        <a:lnSpc>
                          <a:spcPct val="115000"/>
                        </a:lnSpc>
                        <a:spcBef>
                          <a:spcPts val="1800"/>
                        </a:spcBef>
                        <a:spcAft>
                          <a:spcPts val="1800"/>
                        </a:spcAft>
                        <a:buNone/>
                      </a:pPr>
                      <a:r>
                        <a:rPr b="1" lang="en" sz="1350">
                          <a:solidFill>
                            <a:srgbClr val="212121"/>
                          </a:solidFill>
                          <a:highlight>
                            <a:srgbClr val="FFFFFF"/>
                          </a:highlight>
                        </a:rPr>
                        <a:t>Model</a:t>
                      </a:r>
                      <a:endParaRPr b="1"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b="1" lang="en" sz="1350">
                          <a:solidFill>
                            <a:srgbClr val="212121"/>
                          </a:solidFill>
                          <a:highlight>
                            <a:srgbClr val="FFFFFF"/>
                          </a:highlight>
                        </a:rPr>
                        <a:t>Complexity</a:t>
                      </a:r>
                      <a:endParaRPr b="1"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b="1" lang="en" sz="1350">
                          <a:solidFill>
                            <a:srgbClr val="212121"/>
                          </a:solidFill>
                          <a:highlight>
                            <a:srgbClr val="FFFFFF"/>
                          </a:highlight>
                        </a:rPr>
                        <a:t>Speed</a:t>
                      </a:r>
                      <a:endParaRPr b="1"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b="1" lang="en" sz="1350">
                          <a:solidFill>
                            <a:srgbClr val="212121"/>
                          </a:solidFill>
                          <a:highlight>
                            <a:srgbClr val="FFFFFF"/>
                          </a:highlight>
                        </a:rPr>
                        <a:t>Accuracy</a:t>
                      </a:r>
                      <a:endParaRPr b="1"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b="1" lang="en" sz="1350">
                          <a:solidFill>
                            <a:srgbClr val="212121"/>
                          </a:solidFill>
                          <a:highlight>
                            <a:srgbClr val="FFFFFF"/>
                          </a:highlight>
                        </a:rPr>
                        <a:t>Efficiency</a:t>
                      </a:r>
                      <a:endParaRPr b="1"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361950">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Faster R-CNN</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High</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Slow</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High</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Less efficient</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361950">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YOLO</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Medium</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Fast</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Medium</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Efficient</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361950">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SSD</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Low</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Fast</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High</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Efficient</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790550" y="597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SELECTION</a:t>
            </a:r>
            <a:endParaRPr/>
          </a:p>
        </p:txBody>
      </p:sp>
      <p:graphicFrame>
        <p:nvGraphicFramePr>
          <p:cNvPr id="212" name="Google Shape;212;p31"/>
          <p:cNvGraphicFramePr/>
          <p:nvPr/>
        </p:nvGraphicFramePr>
        <p:xfrm>
          <a:off x="863850" y="1352900"/>
          <a:ext cx="3000000" cy="3000000"/>
        </p:xfrm>
        <a:graphic>
          <a:graphicData uri="http://schemas.openxmlformats.org/drawingml/2006/table">
            <a:tbl>
              <a:tblPr>
                <a:solidFill>
                  <a:srgbClr val="FFFFFF"/>
                </a:solidFill>
                <a:tableStyleId>{7F8D0C79-97F5-476C-847B-6F8C7AE58831}</a:tableStyleId>
              </a:tblPr>
              <a:tblGrid>
                <a:gridCol w="2659450"/>
                <a:gridCol w="4576700"/>
              </a:tblGrid>
              <a:tr h="866050">
                <a:tc>
                  <a:txBody>
                    <a:bodyPr/>
                    <a:lstStyle/>
                    <a:p>
                      <a:pPr indent="0" lvl="0" marL="0" rtl="0" algn="ctr">
                        <a:lnSpc>
                          <a:spcPct val="115000"/>
                        </a:lnSpc>
                        <a:spcBef>
                          <a:spcPts val="1800"/>
                        </a:spcBef>
                        <a:spcAft>
                          <a:spcPts val="1800"/>
                        </a:spcAft>
                        <a:buNone/>
                      </a:pPr>
                      <a:r>
                        <a:rPr b="1" lang="en" sz="1350">
                          <a:solidFill>
                            <a:srgbClr val="212121"/>
                          </a:solidFill>
                          <a:highlight>
                            <a:srgbClr val="FFFFFF"/>
                          </a:highlight>
                        </a:rPr>
                        <a:t>Model</a:t>
                      </a:r>
                      <a:endParaRPr b="1"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b="1" lang="en" sz="1350">
                          <a:solidFill>
                            <a:srgbClr val="212121"/>
                          </a:solidFill>
                          <a:highlight>
                            <a:srgbClr val="FFFFFF"/>
                          </a:highlight>
                        </a:rPr>
                        <a:t>Frames Per Second (FPS)</a:t>
                      </a:r>
                      <a:endParaRPr b="1"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866050">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YOLOv8</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40-155</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866050">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SSD</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22-46</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r h="866050">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Faster R-CNN</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c>
                  <a:txBody>
                    <a:bodyPr/>
                    <a:lstStyle/>
                    <a:p>
                      <a:pPr indent="0" lvl="0" marL="0" rtl="0" algn="ctr">
                        <a:lnSpc>
                          <a:spcPct val="115000"/>
                        </a:lnSpc>
                        <a:spcBef>
                          <a:spcPts val="1800"/>
                        </a:spcBef>
                        <a:spcAft>
                          <a:spcPts val="1800"/>
                        </a:spcAft>
                        <a:buNone/>
                      </a:pPr>
                      <a:r>
                        <a:rPr lang="en" sz="1350">
                          <a:solidFill>
                            <a:srgbClr val="212121"/>
                          </a:solidFill>
                          <a:highlight>
                            <a:srgbClr val="FFFFFF"/>
                          </a:highlight>
                        </a:rPr>
                        <a:t>5-7</a:t>
                      </a:r>
                      <a:endParaRPr sz="1350">
                        <a:solidFill>
                          <a:srgbClr val="212121"/>
                        </a:solidFill>
                        <a:highlight>
                          <a:srgbClr val="FFFFFF"/>
                        </a:highlight>
                      </a:endParaRPr>
                    </a:p>
                  </a:txBody>
                  <a:tcPr marT="76200" marB="76200" marR="152400" marL="152400">
                    <a:lnL cap="flat" cmpd="sng" w="7625">
                      <a:solidFill>
                        <a:srgbClr val="CCCCCC"/>
                      </a:solidFill>
                      <a:prstDash val="solid"/>
                      <a:round/>
                      <a:headEnd len="sm" w="sm" type="none"/>
                      <a:tailEnd len="sm" w="sm" type="none"/>
                    </a:lnL>
                    <a:lnR cap="flat" cmpd="sng" w="7625">
                      <a:solidFill>
                        <a:srgbClr val="CCCCCC"/>
                      </a:solidFill>
                      <a:prstDash val="solid"/>
                      <a:round/>
                      <a:headEnd len="sm" w="sm" type="none"/>
                      <a:tailEnd len="sm" w="sm" type="none"/>
                    </a:lnR>
                    <a:lnT cap="flat" cmpd="sng" w="7625">
                      <a:solidFill>
                        <a:srgbClr val="CCCCCC"/>
                      </a:solidFill>
                      <a:prstDash val="solid"/>
                      <a:round/>
                      <a:headEnd len="sm" w="sm" type="none"/>
                      <a:tailEnd len="sm" w="sm" type="none"/>
                    </a:lnT>
                    <a:lnB cap="flat" cmpd="sng" w="7625">
                      <a:solidFill>
                        <a:srgbClr val="CCCCCC"/>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98" name="Google Shape;98;p14"/>
          <p:cNvSpPr txBox="1"/>
          <p:nvPr>
            <p:ph idx="1" type="body"/>
          </p:nvPr>
        </p:nvSpPr>
        <p:spPr>
          <a:xfrm>
            <a:off x="729450" y="1944700"/>
            <a:ext cx="7471800" cy="22611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Earth hosts diverse ecosystems supporting millions of plant and animal species.</a:t>
            </a:r>
            <a:endParaRPr sz="1500">
              <a:solidFill>
                <a:schemeClr val="dk2"/>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Wildlife plays a key role in maintaining ecological balance (e.g., seed dispersal, predator-prey control).</a:t>
            </a:r>
            <a:endParaRPr sz="1500">
              <a:solidFill>
                <a:schemeClr val="dk2"/>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Human activities like deforestation and urbanization threaten biodiversity.</a:t>
            </a:r>
            <a:endParaRPr sz="1500">
              <a:solidFill>
                <a:schemeClr val="dk2"/>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Conservation efforts include national parks, wildlife sanctuaries, and biosphere reserves.</a:t>
            </a:r>
            <a:endParaRPr sz="1500">
              <a:solidFill>
                <a:schemeClr val="dk2"/>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Camera traps help monitor wildlife in natural habitats non-invasively.</a:t>
            </a:r>
            <a:endParaRPr sz="1500">
              <a:solidFill>
                <a:schemeClr val="dk2"/>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Millions of images captured require efficient processing and species identification.</a:t>
            </a:r>
            <a:endParaRPr sz="1500">
              <a:solidFill>
                <a:schemeClr val="dk2"/>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Manual image labeling is time-consuming, error-prone, and inconsistent.</a:t>
            </a:r>
            <a:endParaRPr sz="1500">
              <a:solidFill>
                <a:schemeClr val="dk2"/>
              </a:solidFill>
              <a:latin typeface="Times New Roman"/>
              <a:ea typeface="Times New Roman"/>
              <a:cs typeface="Times New Roman"/>
              <a:sym typeface="Times New Roman"/>
            </a:endParaRPr>
          </a:p>
          <a:p>
            <a:pPr indent="-323850" lvl="0" marL="457200" rtl="0" algn="l">
              <a:lnSpc>
                <a:spcPct val="100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Deep learning offers potential to automate and improve wildlife image classification.</a:t>
            </a:r>
            <a:br>
              <a:rPr lang="en" sz="1500">
                <a:solidFill>
                  <a:schemeClr val="dk2"/>
                </a:solidFill>
                <a:latin typeface="Times New Roman"/>
                <a:ea typeface="Times New Roman"/>
                <a:cs typeface="Times New Roman"/>
                <a:sym typeface="Times New Roman"/>
              </a:rPr>
            </a:br>
            <a:endParaRPr sz="1500">
              <a:solidFill>
                <a:schemeClr val="dk2"/>
              </a:solidFill>
              <a:latin typeface="Times New Roman"/>
              <a:ea typeface="Times New Roman"/>
              <a:cs typeface="Times New Roman"/>
              <a:sym typeface="Times New Roman"/>
            </a:endParaRPr>
          </a:p>
          <a:p>
            <a:pPr indent="0" lvl="0" marL="457200" rtl="0" algn="l">
              <a:lnSpc>
                <a:spcPct val="100000"/>
              </a:lnSpc>
              <a:spcBef>
                <a:spcPts val="0"/>
              </a:spcBef>
              <a:spcAft>
                <a:spcPts val="1200"/>
              </a:spcAft>
              <a:buNone/>
            </a:pPr>
            <a:r>
              <a:t/>
            </a:r>
            <a:endParaRPr sz="1500">
              <a:solidFill>
                <a:schemeClr val="dk2"/>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727650" y="585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SELECTION</a:t>
            </a:r>
            <a:endParaRPr/>
          </a:p>
        </p:txBody>
      </p:sp>
      <p:pic>
        <p:nvPicPr>
          <p:cNvPr id="218" name="Google Shape;218;p32"/>
          <p:cNvPicPr preferRelativeResize="0"/>
          <p:nvPr/>
        </p:nvPicPr>
        <p:blipFill>
          <a:blip r:embed="rId3">
            <a:alphaModFix/>
          </a:blip>
          <a:stretch>
            <a:fillRect/>
          </a:stretch>
        </p:blipFill>
        <p:spPr>
          <a:xfrm>
            <a:off x="396750" y="1391650"/>
            <a:ext cx="4004324" cy="2360200"/>
          </a:xfrm>
          <a:prstGeom prst="rect">
            <a:avLst/>
          </a:prstGeom>
          <a:noFill/>
          <a:ln>
            <a:noFill/>
          </a:ln>
        </p:spPr>
      </p:pic>
      <p:sp>
        <p:nvSpPr>
          <p:cNvPr id="219" name="Google Shape;219;p32"/>
          <p:cNvSpPr txBox="1"/>
          <p:nvPr/>
        </p:nvSpPr>
        <p:spPr>
          <a:xfrm>
            <a:off x="4889375" y="1391650"/>
            <a:ext cx="38703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accent1"/>
                </a:solidFill>
                <a:latin typeface="Lato"/>
                <a:ea typeface="Lato"/>
                <a:cs typeface="Lato"/>
                <a:sym typeface="Lato"/>
              </a:rPr>
              <a:t>While SSD offers overall better accuracy and strikes a delicate balance between speed and accuracy, when dealing with objects that are extremely close or unusually small, SSDs might struggle to accurately detect them.</a:t>
            </a:r>
            <a:endParaRPr sz="1300">
              <a:solidFill>
                <a:schemeClr val="accent1"/>
              </a:solidFill>
              <a:latin typeface="Lato"/>
              <a:ea typeface="Lato"/>
              <a:cs typeface="Lato"/>
              <a:sym typeface="Lato"/>
            </a:endParaRPr>
          </a:p>
        </p:txBody>
      </p:sp>
      <p:sp>
        <p:nvSpPr>
          <p:cNvPr id="220" name="Google Shape;220;p32"/>
          <p:cNvSpPr txBox="1"/>
          <p:nvPr/>
        </p:nvSpPr>
        <p:spPr>
          <a:xfrm>
            <a:off x="4938275" y="2847775"/>
            <a:ext cx="3980400" cy="1585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accent1"/>
                </a:solidFill>
                <a:latin typeface="Lato"/>
                <a:ea typeface="Lato"/>
                <a:cs typeface="Lato"/>
                <a:sym typeface="Lato"/>
              </a:rPr>
              <a:t>While YOLO does sacrifice its accuracy for speed, it is still reliable as YOLO could be a higher choice even when the object size is small. YOLOv8 is renowned for its exceptional speed in object detection tasks. </a:t>
            </a:r>
            <a:endParaRPr sz="1300">
              <a:solidFill>
                <a:schemeClr val="accent1"/>
              </a:solidFill>
              <a:latin typeface="Lato"/>
              <a:ea typeface="Lato"/>
              <a:cs typeface="Lato"/>
              <a:sym typeface="Lato"/>
            </a:endParaRPr>
          </a:p>
          <a:p>
            <a:pPr indent="0" lvl="0" marL="0" rtl="0" algn="just">
              <a:spcBef>
                <a:spcPts val="0"/>
              </a:spcBef>
              <a:spcAft>
                <a:spcPts val="0"/>
              </a:spcAft>
              <a:buNone/>
            </a:pPr>
            <a:r>
              <a:rPr lang="en" sz="1300">
                <a:solidFill>
                  <a:schemeClr val="accent1"/>
                </a:solidFill>
                <a:latin typeface="Lato"/>
                <a:ea typeface="Lato"/>
                <a:cs typeface="Lato"/>
                <a:sym typeface="Lato"/>
              </a:rPr>
              <a:t>With the capability to process images at a high FPS rate, YOLOv8 is ideal for real-time applications where real-time analysis is crucial.</a:t>
            </a:r>
            <a:endParaRPr sz="1300">
              <a:solidFill>
                <a:schemeClr val="accen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727650" y="597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YOLO ARCHITECTURE</a:t>
            </a:r>
            <a:endParaRPr/>
          </a:p>
        </p:txBody>
      </p:sp>
      <p:pic>
        <p:nvPicPr>
          <p:cNvPr id="226" name="Google Shape;226;p33"/>
          <p:cNvPicPr preferRelativeResize="0"/>
          <p:nvPr/>
        </p:nvPicPr>
        <p:blipFill>
          <a:blip r:embed="rId3">
            <a:alphaModFix/>
          </a:blip>
          <a:stretch>
            <a:fillRect/>
          </a:stretch>
        </p:blipFill>
        <p:spPr>
          <a:xfrm>
            <a:off x="923150" y="1332531"/>
            <a:ext cx="7688699" cy="36448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729450" y="585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YOLO MODEL EVALUATION METRICS</a:t>
            </a:r>
            <a:endParaRPr/>
          </a:p>
        </p:txBody>
      </p:sp>
      <p:sp>
        <p:nvSpPr>
          <p:cNvPr id="232" name="Google Shape;232;p34"/>
          <p:cNvSpPr txBox="1"/>
          <p:nvPr>
            <p:ph idx="1" type="body"/>
          </p:nvPr>
        </p:nvSpPr>
        <p:spPr>
          <a:xfrm>
            <a:off x="729450" y="1419300"/>
            <a:ext cx="7688700" cy="3508500"/>
          </a:xfrm>
          <a:prstGeom prst="rect">
            <a:avLst/>
          </a:prstGeom>
        </p:spPr>
        <p:txBody>
          <a:bodyPr anchorCtr="0" anchor="t" bIns="91425" lIns="91425" spcFirstLastPara="1" rIns="91425" wrap="square" tIns="91425">
            <a:normAutofit fontScale="77500" lnSpcReduction="20000"/>
          </a:bodyPr>
          <a:lstStyle/>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Intersection over Union (IoU):</a:t>
            </a:r>
            <a:r>
              <a:rPr lang="en">
                <a:solidFill>
                  <a:schemeClr val="dk2"/>
                </a:solidFill>
                <a:latin typeface="Times New Roman"/>
                <a:ea typeface="Times New Roman"/>
                <a:cs typeface="Times New Roman"/>
                <a:sym typeface="Times New Roman"/>
              </a:rPr>
              <a:t> IoU is a measure that quantifies the overlap between a predicted bounding box and a ground truth bounding box. It plays a fundamental role in evaluating the accuracy of object localization.</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Average Precision (AP):</a:t>
            </a:r>
            <a:r>
              <a:rPr lang="en">
                <a:solidFill>
                  <a:schemeClr val="dk2"/>
                </a:solidFill>
                <a:latin typeface="Times New Roman"/>
                <a:ea typeface="Times New Roman"/>
                <a:cs typeface="Times New Roman"/>
                <a:sym typeface="Times New Roman"/>
              </a:rPr>
              <a:t> AP computes the area under the precision-recall curve, providing a single value that encapsulates the model's precision and recall performance.</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Mean Average Precision (mAP)</a:t>
            </a:r>
            <a:r>
              <a:rPr lang="en">
                <a:solidFill>
                  <a:schemeClr val="dk2"/>
                </a:solidFill>
                <a:latin typeface="Times New Roman"/>
                <a:ea typeface="Times New Roman"/>
                <a:cs typeface="Times New Roman"/>
                <a:sym typeface="Times New Roman"/>
              </a:rPr>
              <a:t>: mAP extends the concept of AP by calculating the average AP values across multiple object classes. This is useful in multi-class object detection scenarios to provide a comprehensive evaluation of the model's performance.</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Precision and Recall:</a:t>
            </a:r>
            <a:r>
              <a:rPr lang="en">
                <a:solidFill>
                  <a:schemeClr val="dk2"/>
                </a:solidFill>
                <a:latin typeface="Times New Roman"/>
                <a:ea typeface="Times New Roman"/>
                <a:cs typeface="Times New Roman"/>
                <a:sym typeface="Times New Roman"/>
              </a:rPr>
              <a:t> Precision quantifies the proportion of true positives among all positive predictions, assessing the model's capability to avoid false positives. On the other hand, Recall calculates the proportion of true positives among all actual positives, measuring the model's ability to detect all instances of a class.</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F1 Score:</a:t>
            </a:r>
            <a:r>
              <a:rPr lang="en">
                <a:solidFill>
                  <a:schemeClr val="dk2"/>
                </a:solidFill>
                <a:latin typeface="Times New Roman"/>
                <a:ea typeface="Times New Roman"/>
                <a:cs typeface="Times New Roman"/>
                <a:sym typeface="Times New Roman"/>
              </a:rPr>
              <a:t> The F1 Score is the harmonic mean of precision and recall, providing a balanced assessment of a model's performance while considering both false positives and false negatives.</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Class:</a:t>
            </a:r>
            <a:r>
              <a:rPr lang="en">
                <a:solidFill>
                  <a:schemeClr val="dk2"/>
                </a:solidFill>
                <a:latin typeface="Times New Roman"/>
                <a:ea typeface="Times New Roman"/>
                <a:cs typeface="Times New Roman"/>
                <a:sym typeface="Times New Roman"/>
              </a:rPr>
              <a:t> This denotes the name of the object class, such as "person", "car", or "dog".</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Images</a:t>
            </a:r>
            <a:r>
              <a:rPr lang="en">
                <a:solidFill>
                  <a:schemeClr val="dk2"/>
                </a:solidFill>
                <a:latin typeface="Times New Roman"/>
                <a:ea typeface="Times New Roman"/>
                <a:cs typeface="Times New Roman"/>
                <a:sym typeface="Times New Roman"/>
              </a:rPr>
              <a:t>: This metric tells you the number of images in the validation set that contain the object class.</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Instances</a:t>
            </a:r>
            <a:r>
              <a:rPr lang="en">
                <a:solidFill>
                  <a:schemeClr val="dk2"/>
                </a:solidFill>
                <a:latin typeface="Times New Roman"/>
                <a:ea typeface="Times New Roman"/>
                <a:cs typeface="Times New Roman"/>
                <a:sym typeface="Times New Roman"/>
              </a:rPr>
              <a:t>: This provides the count of how many times the class appears across all images in the validation set.</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Box(P, R, mAP50, mAP50-95):</a:t>
            </a:r>
            <a:r>
              <a:rPr lang="en">
                <a:solidFill>
                  <a:schemeClr val="dk2"/>
                </a:solidFill>
                <a:latin typeface="Times New Roman"/>
                <a:ea typeface="Times New Roman"/>
                <a:cs typeface="Times New Roman"/>
                <a:sym typeface="Times New Roman"/>
              </a:rPr>
              <a:t> This metric provides insights into the model's performance in detecting objects:</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P (Precision):</a:t>
            </a:r>
            <a:r>
              <a:rPr lang="en">
                <a:solidFill>
                  <a:schemeClr val="dk2"/>
                </a:solidFill>
                <a:latin typeface="Times New Roman"/>
                <a:ea typeface="Times New Roman"/>
                <a:cs typeface="Times New Roman"/>
                <a:sym typeface="Times New Roman"/>
              </a:rPr>
              <a:t> The accuracy of the detected objects, indicating how many detections were correct.</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R (Recall):</a:t>
            </a:r>
            <a:r>
              <a:rPr lang="en">
                <a:solidFill>
                  <a:schemeClr val="dk2"/>
                </a:solidFill>
                <a:latin typeface="Times New Roman"/>
                <a:ea typeface="Times New Roman"/>
                <a:cs typeface="Times New Roman"/>
                <a:sym typeface="Times New Roman"/>
              </a:rPr>
              <a:t> The ability of the model to identify all instances of objects in the images.</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mAP50:</a:t>
            </a:r>
            <a:r>
              <a:rPr lang="en">
                <a:solidFill>
                  <a:schemeClr val="dk2"/>
                </a:solidFill>
                <a:latin typeface="Times New Roman"/>
                <a:ea typeface="Times New Roman"/>
                <a:cs typeface="Times New Roman"/>
                <a:sym typeface="Times New Roman"/>
              </a:rPr>
              <a:t> Mean average precision calculated at an intersection over union (IoU) threshold of 0.50. It's a measure of the model's accuracy considering only the "easy" detections.</a:t>
            </a:r>
            <a:endParaRPr>
              <a:solidFill>
                <a:schemeClr val="dk2"/>
              </a:solidFill>
              <a:latin typeface="Times New Roman"/>
              <a:ea typeface="Times New Roman"/>
              <a:cs typeface="Times New Roman"/>
              <a:sym typeface="Times New Roman"/>
            </a:endParaRPr>
          </a:p>
          <a:p>
            <a:pPr indent="-292576" lvl="0" marL="457200" rtl="0" algn="l">
              <a:spcBef>
                <a:spcPts val="0"/>
              </a:spcBef>
              <a:spcAft>
                <a:spcPts val="0"/>
              </a:spcAft>
              <a:buClr>
                <a:schemeClr val="dk2"/>
              </a:buClr>
              <a:buSzPct val="100000"/>
              <a:buFont typeface="Times New Roman"/>
              <a:buChar char="●"/>
            </a:pPr>
            <a:r>
              <a:rPr b="1" lang="en">
                <a:solidFill>
                  <a:schemeClr val="dk2"/>
                </a:solidFill>
                <a:latin typeface="Times New Roman"/>
                <a:ea typeface="Times New Roman"/>
                <a:cs typeface="Times New Roman"/>
                <a:sym typeface="Times New Roman"/>
              </a:rPr>
              <a:t>mAP50-95:</a:t>
            </a:r>
            <a:r>
              <a:rPr lang="en">
                <a:solidFill>
                  <a:schemeClr val="dk2"/>
                </a:solidFill>
                <a:latin typeface="Times New Roman"/>
                <a:ea typeface="Times New Roman"/>
                <a:cs typeface="Times New Roman"/>
                <a:sym typeface="Times New Roman"/>
              </a:rPr>
              <a:t> The average of the mean average precision calculated at varying IoU thresholds, ranging from 0.50 to 0.95. It gives a comprehensive view of the model's performance across different levels of detection difficulty.</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729450" y="585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MODEL TRAINING </a:t>
            </a:r>
            <a:endParaRPr>
              <a:latin typeface="Times New Roman"/>
              <a:ea typeface="Times New Roman"/>
              <a:cs typeface="Times New Roman"/>
              <a:sym typeface="Times New Roman"/>
            </a:endParaRPr>
          </a:p>
        </p:txBody>
      </p:sp>
      <p:sp>
        <p:nvSpPr>
          <p:cNvPr id="238" name="Google Shape;238;p35"/>
          <p:cNvSpPr txBox="1"/>
          <p:nvPr>
            <p:ph idx="1" type="body"/>
          </p:nvPr>
        </p:nvSpPr>
        <p:spPr>
          <a:xfrm>
            <a:off x="729450" y="13651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2"/>
                </a:solidFill>
                <a:latin typeface="Times New Roman"/>
                <a:ea typeface="Times New Roman"/>
                <a:cs typeface="Times New Roman"/>
                <a:sym typeface="Times New Roman"/>
              </a:rPr>
              <a:t>We trained three YOLOv8 models with progressively </a:t>
            </a:r>
            <a:r>
              <a:rPr b="1" lang="en">
                <a:solidFill>
                  <a:schemeClr val="dk2"/>
                </a:solidFill>
                <a:latin typeface="Times New Roman"/>
                <a:ea typeface="Times New Roman"/>
                <a:cs typeface="Times New Roman"/>
                <a:sym typeface="Times New Roman"/>
              </a:rPr>
              <a:t>increasing image sizes and species coverage</a:t>
            </a:r>
            <a:r>
              <a:rPr lang="en">
                <a:solidFill>
                  <a:schemeClr val="dk2"/>
                </a:solidFill>
                <a:latin typeface="Times New Roman"/>
                <a:ea typeface="Times New Roman"/>
                <a:cs typeface="Times New Roman"/>
                <a:sym typeface="Times New Roman"/>
              </a:rPr>
              <a:t>, balancing performance with available computational resources:</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graphicFrame>
        <p:nvGraphicFramePr>
          <p:cNvPr id="239" name="Google Shape;239;p35"/>
          <p:cNvGraphicFramePr/>
          <p:nvPr/>
        </p:nvGraphicFramePr>
        <p:xfrm>
          <a:off x="1479550" y="2119900"/>
          <a:ext cx="3000000" cy="3000000"/>
        </p:xfrm>
        <a:graphic>
          <a:graphicData uri="http://schemas.openxmlformats.org/drawingml/2006/table">
            <a:tbl>
              <a:tblPr>
                <a:noFill/>
                <a:tableStyleId>{7F8D0C79-97F5-476C-847B-6F8C7AE58831}</a:tableStyleId>
              </a:tblPr>
              <a:tblGrid>
                <a:gridCol w="750200"/>
                <a:gridCol w="1048300"/>
                <a:gridCol w="819700"/>
                <a:gridCol w="631400"/>
                <a:gridCol w="768700"/>
                <a:gridCol w="1984950"/>
              </a:tblGrid>
              <a:tr h="596275">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Model</a:t>
                      </a:r>
                      <a:endParaRPr b="1"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YOLO Version</a:t>
                      </a:r>
                      <a:endParaRPr b="1"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Image Size</a:t>
                      </a:r>
                      <a:endParaRPr b="1"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Epochs</a:t>
                      </a:r>
                      <a:endParaRPr b="1"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Species</a:t>
                      </a:r>
                      <a:endParaRPr b="1"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Remarks</a:t>
                      </a:r>
                      <a:endParaRPr b="1"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6275">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Model 1</a:t>
                      </a:r>
                      <a:endParaRPr b="1"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YOLOv8n (Nano)</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416 × 416</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50</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36</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Lightweight, fast training, fewer species for quick baseline</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6275">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Model 2</a:t>
                      </a:r>
                      <a:endParaRPr b="1"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YOLOv8m (Medium)</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640 × 640</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3</a:t>
                      </a:r>
                      <a:r>
                        <a:rPr lang="en"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36</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Balanced trade-off between accuracy and speed</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6275">
                <a:tc>
                  <a:txBody>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Model 3(final)</a:t>
                      </a:r>
                      <a:endParaRPr b="1"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YOLOv8l (Large)</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960 × 960</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50</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40</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Higher accuracy, covers more species, longer training time</a:t>
                      </a:r>
                      <a:endParaRPr sz="1200">
                        <a:latin typeface="Times New Roman"/>
                        <a:ea typeface="Times New Roman"/>
                        <a:cs typeface="Times New Roman"/>
                        <a:sym typeface="Times New Roman"/>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MODEL 1: TRAINING (</a:t>
            </a:r>
            <a:r>
              <a:rPr lang="en">
                <a:latin typeface="Times New Roman"/>
                <a:ea typeface="Times New Roman"/>
                <a:cs typeface="Times New Roman"/>
                <a:sym typeface="Times New Roman"/>
              </a:rPr>
              <a:t>YOLO v8n - </a:t>
            </a:r>
            <a:r>
              <a:rPr lang="en">
                <a:latin typeface="Times New Roman"/>
                <a:ea typeface="Times New Roman"/>
                <a:cs typeface="Times New Roman"/>
                <a:sym typeface="Times New Roman"/>
              </a:rPr>
              <a:t>Image Size 416x416)</a:t>
            </a:r>
            <a:endParaRPr>
              <a:latin typeface="Times New Roman"/>
              <a:ea typeface="Times New Roman"/>
              <a:cs typeface="Times New Roman"/>
              <a:sym typeface="Times New Roman"/>
            </a:endParaRPr>
          </a:p>
        </p:txBody>
      </p:sp>
      <p:sp>
        <p:nvSpPr>
          <p:cNvPr id="245" name="Google Shape;245;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latin typeface="Times New Roman"/>
                <a:ea typeface="Times New Roman"/>
                <a:cs typeface="Times New Roman"/>
                <a:sym typeface="Times New Roman"/>
              </a:rPr>
              <a:t>The model was trained for a total of 50 epochs.</a:t>
            </a:r>
            <a:endParaRPr>
              <a:solidFill>
                <a:schemeClr val="dk2"/>
              </a:solidFill>
              <a:latin typeface="Times New Roman"/>
              <a:ea typeface="Times New Roman"/>
              <a:cs typeface="Times New Roman"/>
              <a:sym typeface="Times New Roman"/>
            </a:endParaRPr>
          </a:p>
          <a:p>
            <a:pPr indent="-311150" lvl="0" marL="457200" rtl="0" algn="l">
              <a:spcBef>
                <a:spcPts val="1200"/>
              </a:spcBef>
              <a:spcAft>
                <a:spcPts val="0"/>
              </a:spcAft>
              <a:buClr>
                <a:schemeClr val="dk2"/>
              </a:buClr>
              <a:buSzPts val="1300"/>
              <a:buFont typeface="Times New Roman"/>
              <a:buChar char="●"/>
            </a:pPr>
            <a:r>
              <a:rPr lang="en">
                <a:solidFill>
                  <a:schemeClr val="dk2"/>
                </a:solidFill>
                <a:latin typeface="Times New Roman"/>
                <a:ea typeface="Times New Roman"/>
                <a:cs typeface="Times New Roman"/>
                <a:sym typeface="Times New Roman"/>
              </a:rPr>
              <a:t>Loss values are steadily decreasing across the epochs, which indicates that the model is improving its learning and fitting the training data. </a:t>
            </a:r>
            <a:endParaRPr>
              <a:solidFill>
                <a:schemeClr val="dk2"/>
              </a:solidFill>
              <a:latin typeface="Times New Roman"/>
              <a:ea typeface="Times New Roman"/>
              <a:cs typeface="Times New Roman"/>
              <a:sym typeface="Times New Roman"/>
            </a:endParaRPr>
          </a:p>
          <a:p>
            <a:pPr indent="-311150" lvl="0" marL="457200" rtl="0" algn="l">
              <a:spcBef>
                <a:spcPts val="0"/>
              </a:spcBef>
              <a:spcAft>
                <a:spcPts val="0"/>
              </a:spcAft>
              <a:buClr>
                <a:schemeClr val="dk2"/>
              </a:buClr>
              <a:buSzPts val="1300"/>
              <a:buFont typeface="Times New Roman"/>
              <a:buChar char="●"/>
            </a:pPr>
            <a:r>
              <a:rPr lang="en">
                <a:solidFill>
                  <a:schemeClr val="dk2"/>
                </a:solidFill>
                <a:latin typeface="Times New Roman"/>
                <a:ea typeface="Times New Roman"/>
                <a:cs typeface="Times New Roman"/>
                <a:sym typeface="Times New Roman"/>
              </a:rPr>
              <a:t>Metrics like precision, recall, and mAP are increasing, meaning the model's ability to correctly identify and classify objects is improving over time. </a:t>
            </a:r>
            <a:endParaRPr>
              <a:solidFill>
                <a:schemeClr val="dk2"/>
              </a:solidFill>
              <a:latin typeface="Times New Roman"/>
              <a:ea typeface="Times New Roman"/>
              <a:cs typeface="Times New Roman"/>
              <a:sym typeface="Times New Roman"/>
            </a:endParaRPr>
          </a:p>
          <a:p>
            <a:pPr indent="-311150" lvl="0" marL="457200" rtl="0" algn="l">
              <a:spcBef>
                <a:spcPts val="0"/>
              </a:spcBef>
              <a:spcAft>
                <a:spcPts val="0"/>
              </a:spcAft>
              <a:buClr>
                <a:schemeClr val="dk2"/>
              </a:buClr>
              <a:buSzPts val="1300"/>
              <a:buFont typeface="Times New Roman"/>
              <a:buChar char="●"/>
            </a:pPr>
            <a:r>
              <a:rPr lang="en">
                <a:solidFill>
                  <a:schemeClr val="dk2"/>
                </a:solidFill>
                <a:latin typeface="Times New Roman"/>
                <a:ea typeface="Times New Roman"/>
                <a:cs typeface="Times New Roman"/>
                <a:sym typeface="Times New Roman"/>
              </a:rPr>
              <a:t>Learning rate is gradually being reduced, which is typical for many optimization strategies like learning rate schedulers to help the model converge.</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727650" y="590075"/>
            <a:ext cx="8230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MODEL 1: </a:t>
            </a:r>
            <a:r>
              <a:rPr lang="en">
                <a:latin typeface="Times New Roman"/>
                <a:ea typeface="Times New Roman"/>
                <a:cs typeface="Times New Roman"/>
                <a:sym typeface="Times New Roman"/>
              </a:rPr>
              <a:t>TRAIN AND VAL RESULTS</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251" name="Google Shape;251;p37"/>
          <p:cNvPicPr preferRelativeResize="0"/>
          <p:nvPr/>
        </p:nvPicPr>
        <p:blipFill>
          <a:blip r:embed="rId3">
            <a:alphaModFix/>
          </a:blip>
          <a:stretch>
            <a:fillRect/>
          </a:stretch>
        </p:blipFill>
        <p:spPr>
          <a:xfrm>
            <a:off x="1251350" y="1443850"/>
            <a:ext cx="6641300" cy="3389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727650" y="512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MODEL 1: CONFUSION MATRIX</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57" name="Google Shape;257;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8" name="Google Shape;258;p38"/>
          <p:cNvPicPr preferRelativeResize="0"/>
          <p:nvPr/>
        </p:nvPicPr>
        <p:blipFill>
          <a:blip r:embed="rId3">
            <a:alphaModFix/>
          </a:blip>
          <a:stretch>
            <a:fillRect/>
          </a:stretch>
        </p:blipFill>
        <p:spPr>
          <a:xfrm>
            <a:off x="2248150" y="1417300"/>
            <a:ext cx="4271524" cy="3584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672650" y="569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INSIGHTS AND LEARNINGS FROM THE MODEL 1</a:t>
            </a:r>
            <a:endParaRPr>
              <a:latin typeface="Times New Roman"/>
              <a:ea typeface="Times New Roman"/>
              <a:cs typeface="Times New Roman"/>
              <a:sym typeface="Times New Roman"/>
            </a:endParaRPr>
          </a:p>
        </p:txBody>
      </p:sp>
      <p:sp>
        <p:nvSpPr>
          <p:cNvPr id="264" name="Google Shape;264;p39"/>
          <p:cNvSpPr txBox="1"/>
          <p:nvPr>
            <p:ph idx="1" type="body"/>
          </p:nvPr>
        </p:nvSpPr>
        <p:spPr>
          <a:xfrm>
            <a:off x="729450" y="1430650"/>
            <a:ext cx="4788900" cy="344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Version: Nano</a:t>
            </a:r>
            <a:endParaRPr/>
          </a:p>
          <a:p>
            <a:pPr indent="0" lvl="0" marL="0" rtl="0" algn="l">
              <a:spcBef>
                <a:spcPts val="1200"/>
              </a:spcBef>
              <a:spcAft>
                <a:spcPts val="0"/>
              </a:spcAft>
              <a:buNone/>
            </a:pPr>
            <a:r>
              <a:rPr lang="en"/>
              <a:t>Image Size: 960</a:t>
            </a:r>
            <a:endParaRPr/>
          </a:p>
          <a:p>
            <a:pPr indent="0" lvl="0" marL="0" rtl="0" algn="l">
              <a:spcBef>
                <a:spcPts val="1200"/>
              </a:spcBef>
              <a:spcAft>
                <a:spcPts val="1200"/>
              </a:spcAft>
              <a:buNone/>
            </a:pPr>
            <a:r>
              <a:rPr lang="en"/>
              <a:t>As shown in the graph the model  reached  0.80 map50 at the end of 50 epochs.  However, the classification loss begins to increase with insignificant improvements in accuracy indicating overfitting of the model on the training data. </a:t>
            </a:r>
            <a:endParaRPr/>
          </a:p>
        </p:txBody>
      </p:sp>
      <p:pic>
        <p:nvPicPr>
          <p:cNvPr id="265" name="Google Shape;265;p39" title="WhatsApp Image 2025-06-04 at 13.01.41.jpeg"/>
          <p:cNvPicPr preferRelativeResize="0"/>
          <p:nvPr/>
        </p:nvPicPr>
        <p:blipFill rotWithShape="1">
          <a:blip r:embed="rId3">
            <a:alphaModFix/>
          </a:blip>
          <a:srcRect b="0" l="0" r="39031" t="0"/>
          <a:stretch/>
        </p:blipFill>
        <p:spPr>
          <a:xfrm>
            <a:off x="5618700" y="1615125"/>
            <a:ext cx="3292726" cy="27004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727650" y="598250"/>
            <a:ext cx="8094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MODEL 2: TRAINING (</a:t>
            </a:r>
            <a:r>
              <a:rPr lang="en">
                <a:latin typeface="Times New Roman"/>
                <a:ea typeface="Times New Roman"/>
                <a:cs typeface="Times New Roman"/>
                <a:sym typeface="Times New Roman"/>
              </a:rPr>
              <a:t>YOLOv8m - </a:t>
            </a:r>
            <a:r>
              <a:rPr lang="en">
                <a:latin typeface="Times New Roman"/>
                <a:ea typeface="Times New Roman"/>
                <a:cs typeface="Times New Roman"/>
                <a:sym typeface="Times New Roman"/>
              </a:rPr>
              <a:t>Image Size 640x640)</a:t>
            </a:r>
            <a:endParaRPr>
              <a:latin typeface="Times New Roman"/>
              <a:ea typeface="Times New Roman"/>
              <a:cs typeface="Times New Roman"/>
              <a:sym typeface="Times New Roman"/>
            </a:endParaRPr>
          </a:p>
        </p:txBody>
      </p:sp>
      <p:sp>
        <p:nvSpPr>
          <p:cNvPr id="271" name="Google Shape;271;p40"/>
          <p:cNvSpPr txBox="1"/>
          <p:nvPr>
            <p:ph idx="1" type="body"/>
          </p:nvPr>
        </p:nvSpPr>
        <p:spPr>
          <a:xfrm>
            <a:off x="535000" y="1712500"/>
            <a:ext cx="7881300" cy="2402400"/>
          </a:xfrm>
          <a:prstGeom prst="rect">
            <a:avLst/>
          </a:prstGeom>
        </p:spPr>
        <p:txBody>
          <a:bodyPr anchorCtr="0" anchor="t" bIns="91425" lIns="91425" spcFirstLastPara="1" rIns="91425" wrap="square" tIns="91425">
            <a:noAutofit/>
          </a:bodyPr>
          <a:lstStyle/>
          <a:p>
            <a:pPr indent="-342900" lvl="0" marL="914400" rtl="0" algn="l">
              <a:spcBef>
                <a:spcPts val="0"/>
              </a:spcBef>
              <a:spcAft>
                <a:spcPts val="0"/>
              </a:spcAft>
              <a:buClr>
                <a:schemeClr val="dk2"/>
              </a:buClr>
              <a:buSzPts val="1800"/>
              <a:buFont typeface="Times New Roman"/>
              <a:buChar char="●"/>
            </a:pPr>
            <a:r>
              <a:rPr b="1" lang="en" sz="1500">
                <a:solidFill>
                  <a:srgbClr val="000000"/>
                </a:solidFill>
                <a:latin typeface="Times New Roman"/>
                <a:ea typeface="Times New Roman"/>
                <a:cs typeface="Times New Roman"/>
                <a:sym typeface="Times New Roman"/>
              </a:rPr>
              <a:t>Training:</a:t>
            </a:r>
            <a:r>
              <a:rPr lang="en" sz="1500">
                <a:solidFill>
                  <a:srgbClr val="000000"/>
                </a:solidFill>
                <a:latin typeface="Times New Roman"/>
                <a:ea typeface="Times New Roman"/>
                <a:cs typeface="Times New Roman"/>
                <a:sym typeface="Times New Roman"/>
              </a:rPr>
              <a:t> 30 epochs at 640 resolution — faster convergence compared to prior 50-epoch run.</a:t>
            </a:r>
            <a:endParaRPr sz="1500">
              <a:solidFill>
                <a:srgbClr val="000000"/>
              </a:solidFill>
              <a:latin typeface="Times New Roman"/>
              <a:ea typeface="Times New Roman"/>
              <a:cs typeface="Times New Roman"/>
              <a:sym typeface="Times New Roman"/>
            </a:endParaRPr>
          </a:p>
          <a:p>
            <a:pPr indent="-342900" lvl="0" marL="914400" rtl="0" algn="l">
              <a:spcBef>
                <a:spcPts val="0"/>
              </a:spcBef>
              <a:spcAft>
                <a:spcPts val="0"/>
              </a:spcAft>
              <a:buClr>
                <a:schemeClr val="dk2"/>
              </a:buClr>
              <a:buSzPts val="1800"/>
              <a:buFont typeface="Times New Roman"/>
              <a:buChar char="●"/>
            </a:pPr>
            <a:r>
              <a:rPr b="1" lang="en" sz="1500">
                <a:solidFill>
                  <a:srgbClr val="000000"/>
                </a:solidFill>
                <a:latin typeface="Times New Roman"/>
                <a:ea typeface="Times New Roman"/>
                <a:cs typeface="Times New Roman"/>
                <a:sym typeface="Times New Roman"/>
              </a:rPr>
              <a:t>Learning Behavior:</a:t>
            </a:r>
            <a:r>
              <a:rPr lang="en" sz="1500">
                <a:solidFill>
                  <a:srgbClr val="000000"/>
                </a:solidFill>
                <a:latin typeface="Times New Roman"/>
                <a:ea typeface="Times New Roman"/>
                <a:cs typeface="Times New Roman"/>
                <a:sym typeface="Times New Roman"/>
              </a:rPr>
              <a:t> All losses reduce smoothly and validation trends match training closely indicating </a:t>
            </a:r>
            <a:r>
              <a:rPr b="1" lang="en" sz="1500">
                <a:solidFill>
                  <a:srgbClr val="000000"/>
                </a:solidFill>
                <a:latin typeface="Times New Roman"/>
                <a:ea typeface="Times New Roman"/>
                <a:cs typeface="Times New Roman"/>
                <a:sym typeface="Times New Roman"/>
              </a:rPr>
              <a:t>no signs of overfitting</a:t>
            </a:r>
            <a:r>
              <a:rPr lang="en" sz="1500">
                <a:solidFill>
                  <a:srgbClr val="000000"/>
                </a:solidFill>
                <a:latin typeface="Times New Roman"/>
                <a:ea typeface="Times New Roman"/>
                <a:cs typeface="Times New Roman"/>
                <a:sym typeface="Times New Roman"/>
              </a:rPr>
              <a:t>.</a:t>
            </a:r>
            <a:endParaRPr sz="1500">
              <a:solidFill>
                <a:srgbClr val="000000"/>
              </a:solidFill>
              <a:latin typeface="Times New Roman"/>
              <a:ea typeface="Times New Roman"/>
              <a:cs typeface="Times New Roman"/>
              <a:sym typeface="Times New Roman"/>
            </a:endParaRPr>
          </a:p>
          <a:p>
            <a:pPr indent="-342900" lvl="0" marL="914400" rtl="0" algn="l">
              <a:spcBef>
                <a:spcPts val="0"/>
              </a:spcBef>
              <a:spcAft>
                <a:spcPts val="0"/>
              </a:spcAft>
              <a:buClr>
                <a:schemeClr val="dk2"/>
              </a:buClr>
              <a:buSzPts val="1800"/>
              <a:buFont typeface="Times New Roman"/>
              <a:buChar char="●"/>
            </a:pPr>
            <a:r>
              <a:rPr b="1" lang="en" sz="1500">
                <a:solidFill>
                  <a:srgbClr val="000000"/>
                </a:solidFill>
                <a:latin typeface="Times New Roman"/>
                <a:ea typeface="Times New Roman"/>
                <a:cs typeface="Times New Roman"/>
                <a:sym typeface="Times New Roman"/>
              </a:rPr>
              <a:t>Precision &amp; Recall:</a:t>
            </a:r>
            <a:r>
              <a:rPr lang="en" sz="1500">
                <a:solidFill>
                  <a:srgbClr val="000000"/>
                </a:solidFill>
                <a:latin typeface="Times New Roman"/>
                <a:ea typeface="Times New Roman"/>
                <a:cs typeface="Times New Roman"/>
                <a:sym typeface="Times New Roman"/>
              </a:rPr>
              <a:t> High precision (~0.91) and steadily improving recall (~0.78) indicating </a:t>
            </a:r>
            <a:r>
              <a:rPr b="1" lang="en" sz="1500">
                <a:solidFill>
                  <a:srgbClr val="000000"/>
                </a:solidFill>
                <a:latin typeface="Times New Roman"/>
                <a:ea typeface="Times New Roman"/>
                <a:cs typeface="Times New Roman"/>
                <a:sym typeface="Times New Roman"/>
              </a:rPr>
              <a:t>robust and confident detection</a:t>
            </a:r>
            <a:r>
              <a:rPr lang="en" sz="1500">
                <a:solidFill>
                  <a:srgbClr val="000000"/>
                </a:solidFill>
                <a:latin typeface="Times New Roman"/>
                <a:ea typeface="Times New Roman"/>
                <a:cs typeface="Times New Roman"/>
                <a:sym typeface="Times New Roman"/>
              </a:rPr>
              <a:t>.</a:t>
            </a:r>
            <a:endParaRPr sz="1500">
              <a:solidFill>
                <a:srgbClr val="000000"/>
              </a:solidFill>
              <a:latin typeface="Times New Roman"/>
              <a:ea typeface="Times New Roman"/>
              <a:cs typeface="Times New Roman"/>
              <a:sym typeface="Times New Roman"/>
            </a:endParaRPr>
          </a:p>
          <a:p>
            <a:pPr indent="-342900" lvl="0" marL="914400" rtl="0" algn="l">
              <a:spcBef>
                <a:spcPts val="0"/>
              </a:spcBef>
              <a:spcAft>
                <a:spcPts val="0"/>
              </a:spcAft>
              <a:buClr>
                <a:schemeClr val="dk2"/>
              </a:buClr>
              <a:buSzPts val="1800"/>
              <a:buFont typeface="Times New Roman"/>
              <a:buChar char="●"/>
            </a:pPr>
            <a:r>
              <a:rPr b="1" lang="en" sz="1500">
                <a:solidFill>
                  <a:srgbClr val="000000"/>
                </a:solidFill>
                <a:latin typeface="Times New Roman"/>
                <a:ea typeface="Times New Roman"/>
                <a:cs typeface="Times New Roman"/>
                <a:sym typeface="Times New Roman"/>
              </a:rPr>
              <a:t>mAP:</a:t>
            </a:r>
            <a:r>
              <a:rPr lang="en" sz="1500">
                <a:solidFill>
                  <a:srgbClr val="000000"/>
                </a:solidFill>
                <a:latin typeface="Times New Roman"/>
                <a:ea typeface="Times New Roman"/>
                <a:cs typeface="Times New Roman"/>
                <a:sym typeface="Times New Roman"/>
              </a:rPr>
              <a:t> Strong performance on both mAP50 (~0.85) and mAP50-95 (~0.73) which signifies excellent balance of accuracy and localization.</a:t>
            </a:r>
            <a:endParaRPr sz="1500">
              <a:solidFill>
                <a:srgbClr val="000000"/>
              </a:solidFill>
              <a:latin typeface="Times New Roman"/>
              <a:ea typeface="Times New Roman"/>
              <a:cs typeface="Times New Roman"/>
              <a:sym typeface="Times New Roman"/>
            </a:endParaRPr>
          </a:p>
          <a:p>
            <a:pPr indent="-342900" lvl="0" marL="914400" rtl="0" algn="l">
              <a:spcBef>
                <a:spcPts val="0"/>
              </a:spcBef>
              <a:spcAft>
                <a:spcPts val="0"/>
              </a:spcAft>
              <a:buClr>
                <a:schemeClr val="dk2"/>
              </a:buClr>
              <a:buSzPts val="1800"/>
              <a:buFont typeface="Times New Roman"/>
              <a:buChar char="●"/>
            </a:pPr>
            <a:r>
              <a:rPr b="1" lang="en" sz="1500">
                <a:solidFill>
                  <a:srgbClr val="000000"/>
                </a:solidFill>
                <a:latin typeface="Times New Roman"/>
                <a:ea typeface="Times New Roman"/>
                <a:cs typeface="Times New Roman"/>
                <a:sym typeface="Times New Roman"/>
              </a:rPr>
              <a:t>Overall:</a:t>
            </a:r>
            <a:r>
              <a:rPr lang="en" sz="1500">
                <a:solidFill>
                  <a:srgbClr val="000000"/>
                </a:solidFill>
                <a:latin typeface="Times New Roman"/>
                <a:ea typeface="Times New Roman"/>
                <a:cs typeface="Times New Roman"/>
                <a:sym typeface="Times New Roman"/>
              </a:rPr>
              <a:t> The model shows </a:t>
            </a:r>
            <a:r>
              <a:rPr b="1" lang="en" sz="1500">
                <a:solidFill>
                  <a:srgbClr val="000000"/>
                </a:solidFill>
                <a:latin typeface="Times New Roman"/>
                <a:ea typeface="Times New Roman"/>
                <a:cs typeface="Times New Roman"/>
                <a:sym typeface="Times New Roman"/>
              </a:rPr>
              <a:t>high-quality learning in fewer epochs</a:t>
            </a:r>
            <a:r>
              <a:rPr lang="en" sz="1500">
                <a:solidFill>
                  <a:srgbClr val="000000"/>
                </a:solidFill>
                <a:latin typeface="Times New Roman"/>
                <a:ea typeface="Times New Roman"/>
                <a:cs typeface="Times New Roman"/>
                <a:sym typeface="Times New Roman"/>
              </a:rPr>
              <a:t>, likely due to better training configuration.</a:t>
            </a:r>
            <a:endParaRPr sz="1500">
              <a:solidFill>
                <a:srgbClr val="000000"/>
              </a:solidFill>
              <a:latin typeface="Times New Roman"/>
              <a:ea typeface="Times New Roman"/>
              <a:cs typeface="Times New Roman"/>
              <a:sym typeface="Times New Roman"/>
            </a:endParaRPr>
          </a:p>
          <a:p>
            <a:pPr indent="0" lvl="0" marL="914400" rtl="0" algn="l">
              <a:spcBef>
                <a:spcPts val="1200"/>
              </a:spcBef>
              <a:spcAft>
                <a:spcPts val="1200"/>
              </a:spcAft>
              <a:buNone/>
            </a:pPr>
            <a:r>
              <a:t/>
            </a:r>
            <a:endParaRPr sz="1700">
              <a:solidFill>
                <a:schemeClr val="dk2"/>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1"/>
          <p:cNvSpPr txBox="1"/>
          <p:nvPr>
            <p:ph type="title"/>
          </p:nvPr>
        </p:nvSpPr>
        <p:spPr>
          <a:xfrm>
            <a:off x="727650" y="590075"/>
            <a:ext cx="8253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MODEL 2: </a:t>
            </a:r>
            <a:r>
              <a:rPr lang="en">
                <a:latin typeface="Times New Roman"/>
                <a:ea typeface="Times New Roman"/>
                <a:cs typeface="Times New Roman"/>
                <a:sym typeface="Times New Roman"/>
              </a:rPr>
              <a:t>TRAIN AND VAL RESULTS</a:t>
            </a:r>
            <a:r>
              <a:rPr lang="en">
                <a:latin typeface="Times New Roman"/>
                <a:ea typeface="Times New Roman"/>
                <a:cs typeface="Times New Roman"/>
                <a:sym typeface="Times New Roman"/>
              </a:rPr>
              <a:t> (Image Size 640x640)</a:t>
            </a:r>
            <a:endParaRPr>
              <a:latin typeface="Times New Roman"/>
              <a:ea typeface="Times New Roman"/>
              <a:cs typeface="Times New Roman"/>
              <a:sym typeface="Times New Roman"/>
            </a:endParaRPr>
          </a:p>
        </p:txBody>
      </p:sp>
      <p:pic>
        <p:nvPicPr>
          <p:cNvPr id="277" name="Google Shape;277;p41" title="WhatsApp Image 2025-06-04 at 13.16.10.jpeg"/>
          <p:cNvPicPr preferRelativeResize="0"/>
          <p:nvPr/>
        </p:nvPicPr>
        <p:blipFill>
          <a:blip r:embed="rId3">
            <a:alphaModFix/>
          </a:blip>
          <a:stretch>
            <a:fillRect/>
          </a:stretch>
        </p:blipFill>
        <p:spPr>
          <a:xfrm>
            <a:off x="858575" y="1334475"/>
            <a:ext cx="7426851" cy="3713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PROBLEM STATEMENT</a:t>
            </a:r>
            <a:endParaRPr>
              <a:latin typeface="Times New Roman"/>
              <a:ea typeface="Times New Roman"/>
              <a:cs typeface="Times New Roman"/>
              <a:sym typeface="Times New Roman"/>
            </a:endParaRPr>
          </a:p>
        </p:txBody>
      </p:sp>
      <p:sp>
        <p:nvSpPr>
          <p:cNvPr id="104" name="Google Shape;104;p15"/>
          <p:cNvSpPr txBox="1"/>
          <p:nvPr>
            <p:ph idx="1" type="body"/>
          </p:nvPr>
        </p:nvSpPr>
        <p:spPr>
          <a:xfrm>
            <a:off x="729450" y="2124300"/>
            <a:ext cx="7688700" cy="2780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400">
                <a:latin typeface="Times New Roman"/>
                <a:ea typeface="Times New Roman"/>
                <a:cs typeface="Times New Roman"/>
                <a:sym typeface="Times New Roman"/>
              </a:rPr>
              <a:t>Based on a review of recent wildlife monitoring practices using camera traps and deep learning techniques, the following problem has been identified:</a:t>
            </a:r>
            <a:endParaRPr sz="1400">
              <a:latin typeface="Times New Roman"/>
              <a:ea typeface="Times New Roman"/>
              <a:cs typeface="Times New Roman"/>
              <a:sym typeface="Times New Roman"/>
            </a:endParaRPr>
          </a:p>
          <a:p>
            <a:pPr indent="0" lvl="0" marL="0" rtl="0" algn="l">
              <a:spcBef>
                <a:spcPts val="1200"/>
              </a:spcBef>
              <a:spcAft>
                <a:spcPts val="0"/>
              </a:spcAft>
              <a:buNone/>
            </a:pPr>
            <a:r>
              <a:rPr b="1" i="1" lang="en" sz="1400">
                <a:latin typeface="Times New Roman"/>
                <a:ea typeface="Times New Roman"/>
                <a:cs typeface="Times New Roman"/>
                <a:sym typeface="Times New Roman"/>
              </a:rPr>
              <a:t>“Despite the widespread use of camera traps in wildlife monitoring, the enormous volume of image data—often containing a high percentage of empty frames and imbalanced species representation—poses significant challenges for manual classification and analysis. Small-sized and rare animal species are particularly underrepresented, leading to poor classification accuracy and biased deep learning models. Manual annotation is time-consuming, prone to human error, and not scalable. Therefore, there is a critical need for automated, accurate, and efficient methods to classify camera trap images, especially to improve detection and identification of smaller species using advanced deep learning techniques and data preprocessing strategies.”</a:t>
            </a:r>
            <a:endParaRPr b="1" i="1" sz="1400">
              <a:latin typeface="Times New Roman"/>
              <a:ea typeface="Times New Roman"/>
              <a:cs typeface="Times New Roman"/>
              <a:sym typeface="Times New Roman"/>
            </a:endParaRPr>
          </a:p>
          <a:p>
            <a:pPr indent="0" lvl="0" marL="0" rtl="0" algn="l">
              <a:spcBef>
                <a:spcPts val="1200"/>
              </a:spcBef>
              <a:spcAft>
                <a:spcPts val="1200"/>
              </a:spcAft>
              <a:buNone/>
            </a:pPr>
            <a:r>
              <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2"/>
          <p:cNvSpPr txBox="1"/>
          <p:nvPr>
            <p:ph type="title"/>
          </p:nvPr>
        </p:nvSpPr>
        <p:spPr>
          <a:xfrm>
            <a:off x="727650" y="590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MODEL 2: CONFUSION MATRIX (Image Size 640x640)</a:t>
            </a:r>
            <a:endParaRPr>
              <a:latin typeface="Times New Roman"/>
              <a:ea typeface="Times New Roman"/>
              <a:cs typeface="Times New Roman"/>
              <a:sym typeface="Times New Roman"/>
            </a:endParaRPr>
          </a:p>
        </p:txBody>
      </p:sp>
      <p:pic>
        <p:nvPicPr>
          <p:cNvPr id="283" name="Google Shape;283;p42"/>
          <p:cNvPicPr preferRelativeResize="0"/>
          <p:nvPr/>
        </p:nvPicPr>
        <p:blipFill>
          <a:blip r:embed="rId3">
            <a:alphaModFix/>
          </a:blip>
          <a:stretch>
            <a:fillRect/>
          </a:stretch>
        </p:blipFill>
        <p:spPr>
          <a:xfrm>
            <a:off x="2096388" y="1332025"/>
            <a:ext cx="4951235" cy="37134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3"/>
          <p:cNvSpPr txBox="1"/>
          <p:nvPr>
            <p:ph type="title"/>
          </p:nvPr>
        </p:nvSpPr>
        <p:spPr>
          <a:xfrm>
            <a:off x="727650" y="569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DRAWBACKS AND LEARNINGS FROM MODEL 2</a:t>
            </a:r>
            <a:endParaRPr>
              <a:latin typeface="Times New Roman"/>
              <a:ea typeface="Times New Roman"/>
              <a:cs typeface="Times New Roman"/>
              <a:sym typeface="Times New Roman"/>
            </a:endParaRPr>
          </a:p>
        </p:txBody>
      </p:sp>
      <p:sp>
        <p:nvSpPr>
          <p:cNvPr id="289" name="Google Shape;289;p43"/>
          <p:cNvSpPr txBox="1"/>
          <p:nvPr>
            <p:ph idx="1" type="body"/>
          </p:nvPr>
        </p:nvSpPr>
        <p:spPr>
          <a:xfrm>
            <a:off x="727650" y="1329500"/>
            <a:ext cx="7688700" cy="34962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SzPts val="1018"/>
              <a:buNone/>
            </a:pPr>
            <a:r>
              <a:rPr b="1" lang="en" sz="1302">
                <a:solidFill>
                  <a:srgbClr val="000000"/>
                </a:solidFill>
                <a:latin typeface="Times New Roman"/>
                <a:ea typeface="Times New Roman"/>
                <a:cs typeface="Times New Roman"/>
                <a:sym typeface="Times New Roman"/>
              </a:rPr>
              <a:t>Drawbacks</a:t>
            </a:r>
            <a:endParaRPr b="1" sz="1302">
              <a:solidFill>
                <a:srgbClr val="000000"/>
              </a:solidFill>
              <a:latin typeface="Times New Roman"/>
              <a:ea typeface="Times New Roman"/>
              <a:cs typeface="Times New Roman"/>
              <a:sym typeface="Times New Roman"/>
            </a:endParaRPr>
          </a:p>
          <a:p>
            <a:pPr indent="-299561" lvl="0" marL="457200" rtl="0" algn="l">
              <a:lnSpc>
                <a:spcPct val="95000"/>
              </a:lnSpc>
              <a:spcBef>
                <a:spcPts val="1200"/>
              </a:spcBef>
              <a:spcAft>
                <a:spcPts val="0"/>
              </a:spcAft>
              <a:buClr>
                <a:srgbClr val="000000"/>
              </a:buClr>
              <a:buSzPts val="1118"/>
              <a:buFont typeface="Arial"/>
              <a:buChar char="●"/>
            </a:pPr>
            <a:r>
              <a:rPr lang="en" sz="1117">
                <a:solidFill>
                  <a:srgbClr val="000000"/>
                </a:solidFill>
                <a:latin typeface="Times New Roman"/>
                <a:ea typeface="Times New Roman"/>
                <a:cs typeface="Times New Roman"/>
                <a:sym typeface="Times New Roman"/>
              </a:rPr>
              <a:t>Despite overall improvements, the model </a:t>
            </a:r>
            <a:r>
              <a:rPr b="1" lang="en" sz="1117">
                <a:solidFill>
                  <a:srgbClr val="000000"/>
                </a:solidFill>
                <a:latin typeface="Times New Roman"/>
                <a:ea typeface="Times New Roman"/>
                <a:cs typeface="Times New Roman"/>
                <a:sym typeface="Times New Roman"/>
              </a:rPr>
              <a:t>did not achieve the targeted mAP-50</a:t>
            </a:r>
            <a:r>
              <a:rPr lang="en" sz="1117">
                <a:solidFill>
                  <a:srgbClr val="000000"/>
                </a:solidFill>
                <a:latin typeface="Times New Roman"/>
                <a:ea typeface="Times New Roman"/>
                <a:cs typeface="Times New Roman"/>
                <a:sym typeface="Times New Roman"/>
              </a:rPr>
              <a:t> score for smaller species, which remains around 0.75–0.80.</a:t>
            </a:r>
            <a:br>
              <a:rPr lang="en" sz="1117">
                <a:solidFill>
                  <a:srgbClr val="000000"/>
                </a:solidFill>
                <a:latin typeface="Times New Roman"/>
                <a:ea typeface="Times New Roman"/>
                <a:cs typeface="Times New Roman"/>
                <a:sym typeface="Times New Roman"/>
              </a:rPr>
            </a:br>
            <a:endParaRPr sz="1117">
              <a:solidFill>
                <a:srgbClr val="000000"/>
              </a:solidFill>
              <a:latin typeface="Times New Roman"/>
              <a:ea typeface="Times New Roman"/>
              <a:cs typeface="Times New Roman"/>
              <a:sym typeface="Times New Roman"/>
            </a:endParaRPr>
          </a:p>
          <a:p>
            <a:pPr indent="-299561" lvl="0" marL="457200" rtl="0" algn="l">
              <a:lnSpc>
                <a:spcPct val="95000"/>
              </a:lnSpc>
              <a:spcBef>
                <a:spcPts val="0"/>
              </a:spcBef>
              <a:spcAft>
                <a:spcPts val="0"/>
              </a:spcAft>
              <a:buClr>
                <a:srgbClr val="000000"/>
              </a:buClr>
              <a:buSzPts val="1118"/>
              <a:buFont typeface="Arial"/>
              <a:buChar char="●"/>
            </a:pPr>
            <a:r>
              <a:rPr lang="en" sz="1117">
                <a:solidFill>
                  <a:srgbClr val="000000"/>
                </a:solidFill>
                <a:latin typeface="Times New Roman"/>
                <a:ea typeface="Times New Roman"/>
                <a:cs typeface="Times New Roman"/>
                <a:sym typeface="Times New Roman"/>
              </a:rPr>
              <a:t>As a result, the </a:t>
            </a:r>
            <a:r>
              <a:rPr b="1" lang="en" sz="1117">
                <a:solidFill>
                  <a:srgbClr val="000000"/>
                </a:solidFill>
                <a:latin typeface="Times New Roman"/>
                <a:ea typeface="Times New Roman"/>
                <a:cs typeface="Times New Roman"/>
                <a:sym typeface="Times New Roman"/>
              </a:rPr>
              <a:t>primary objective of accurately detecting small species</a:t>
            </a:r>
            <a:r>
              <a:rPr lang="en" sz="1117">
                <a:solidFill>
                  <a:srgbClr val="000000"/>
                </a:solidFill>
                <a:latin typeface="Times New Roman"/>
                <a:ea typeface="Times New Roman"/>
                <a:cs typeface="Times New Roman"/>
                <a:sym typeface="Times New Roman"/>
              </a:rPr>
              <a:t> was not fully met.</a:t>
            </a:r>
            <a:br>
              <a:rPr lang="en" sz="1117">
                <a:solidFill>
                  <a:srgbClr val="000000"/>
                </a:solidFill>
                <a:latin typeface="Times New Roman"/>
                <a:ea typeface="Times New Roman"/>
                <a:cs typeface="Times New Roman"/>
                <a:sym typeface="Times New Roman"/>
              </a:rPr>
            </a:br>
            <a:endParaRPr sz="1117">
              <a:solidFill>
                <a:srgbClr val="000000"/>
              </a:solidFill>
              <a:latin typeface="Times New Roman"/>
              <a:ea typeface="Times New Roman"/>
              <a:cs typeface="Times New Roman"/>
              <a:sym typeface="Times New Roman"/>
            </a:endParaRPr>
          </a:p>
          <a:p>
            <a:pPr indent="-299561" lvl="0" marL="457200" rtl="0" algn="l">
              <a:lnSpc>
                <a:spcPct val="95000"/>
              </a:lnSpc>
              <a:spcBef>
                <a:spcPts val="0"/>
              </a:spcBef>
              <a:spcAft>
                <a:spcPts val="0"/>
              </a:spcAft>
              <a:buClr>
                <a:srgbClr val="000000"/>
              </a:buClr>
              <a:buSzPts val="1118"/>
              <a:buFont typeface="Times New Roman"/>
              <a:buChar char="●"/>
            </a:pPr>
            <a:r>
              <a:rPr lang="en" sz="1117">
                <a:solidFill>
                  <a:srgbClr val="000000"/>
                </a:solidFill>
                <a:latin typeface="Times New Roman"/>
                <a:ea typeface="Times New Roman"/>
                <a:cs typeface="Times New Roman"/>
                <a:sym typeface="Times New Roman"/>
              </a:rPr>
              <a:t>Additionally, the overall mAP-50 performance of the model fell short of the desired benchmark.</a:t>
            </a:r>
            <a:endParaRPr sz="1117">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1018"/>
              <a:buNone/>
            </a:pPr>
            <a:r>
              <a:rPr b="1" lang="en" sz="1302">
                <a:solidFill>
                  <a:srgbClr val="000000"/>
                </a:solidFill>
                <a:latin typeface="Times New Roman"/>
                <a:ea typeface="Times New Roman"/>
                <a:cs typeface="Times New Roman"/>
                <a:sym typeface="Times New Roman"/>
              </a:rPr>
              <a:t>Learnings</a:t>
            </a:r>
            <a:endParaRPr b="1" sz="1402">
              <a:solidFill>
                <a:srgbClr val="000000"/>
              </a:solidFill>
              <a:latin typeface="Times New Roman"/>
              <a:ea typeface="Times New Roman"/>
              <a:cs typeface="Times New Roman"/>
              <a:sym typeface="Times New Roman"/>
            </a:endParaRPr>
          </a:p>
          <a:p>
            <a:pPr indent="-299561" lvl="0" marL="457200" rtl="0" algn="l">
              <a:lnSpc>
                <a:spcPct val="95000"/>
              </a:lnSpc>
              <a:spcBef>
                <a:spcPts val="1200"/>
              </a:spcBef>
              <a:spcAft>
                <a:spcPts val="0"/>
              </a:spcAft>
              <a:buClr>
                <a:srgbClr val="000000"/>
              </a:buClr>
              <a:buSzPts val="1118"/>
              <a:buFont typeface="Arial"/>
              <a:buChar char="●"/>
            </a:pPr>
            <a:r>
              <a:rPr lang="en" sz="1117">
                <a:solidFill>
                  <a:srgbClr val="000000"/>
                </a:solidFill>
                <a:latin typeface="Times New Roman"/>
                <a:ea typeface="Times New Roman"/>
                <a:cs typeface="Times New Roman"/>
                <a:sym typeface="Times New Roman"/>
              </a:rPr>
              <a:t>To reach the </a:t>
            </a:r>
            <a:r>
              <a:rPr b="1" lang="en" sz="1117">
                <a:solidFill>
                  <a:srgbClr val="000000"/>
                </a:solidFill>
                <a:latin typeface="Times New Roman"/>
                <a:ea typeface="Times New Roman"/>
                <a:cs typeface="Times New Roman"/>
                <a:sym typeface="Times New Roman"/>
              </a:rPr>
              <a:t>desired mAP-50 score of 0.90–0.95 for small species</a:t>
            </a:r>
            <a:r>
              <a:rPr lang="en" sz="1117">
                <a:solidFill>
                  <a:srgbClr val="000000"/>
                </a:solidFill>
                <a:latin typeface="Times New Roman"/>
                <a:ea typeface="Times New Roman"/>
                <a:cs typeface="Times New Roman"/>
                <a:sym typeface="Times New Roman"/>
              </a:rPr>
              <a:t>, increasing the </a:t>
            </a:r>
            <a:r>
              <a:rPr b="1" lang="en" sz="1117">
                <a:solidFill>
                  <a:srgbClr val="000000"/>
                </a:solidFill>
                <a:latin typeface="Times New Roman"/>
                <a:ea typeface="Times New Roman"/>
                <a:cs typeface="Times New Roman"/>
                <a:sym typeface="Times New Roman"/>
              </a:rPr>
              <a:t>input image resolution</a:t>
            </a:r>
            <a:r>
              <a:rPr lang="en" sz="1117">
                <a:solidFill>
                  <a:srgbClr val="000000"/>
                </a:solidFill>
                <a:latin typeface="Times New Roman"/>
                <a:ea typeface="Times New Roman"/>
                <a:cs typeface="Times New Roman"/>
                <a:sym typeface="Times New Roman"/>
              </a:rPr>
              <a:t> is essential, as it helps preserve finer details.</a:t>
            </a:r>
            <a:br>
              <a:rPr lang="en" sz="1117">
                <a:solidFill>
                  <a:srgbClr val="000000"/>
                </a:solidFill>
                <a:latin typeface="Times New Roman"/>
                <a:ea typeface="Times New Roman"/>
                <a:cs typeface="Times New Roman"/>
                <a:sym typeface="Times New Roman"/>
              </a:rPr>
            </a:br>
            <a:endParaRPr sz="1117">
              <a:solidFill>
                <a:srgbClr val="000000"/>
              </a:solidFill>
              <a:latin typeface="Times New Roman"/>
              <a:ea typeface="Times New Roman"/>
              <a:cs typeface="Times New Roman"/>
              <a:sym typeface="Times New Roman"/>
            </a:endParaRPr>
          </a:p>
          <a:p>
            <a:pPr indent="-299561" lvl="0" marL="457200" rtl="0" algn="l">
              <a:lnSpc>
                <a:spcPct val="95000"/>
              </a:lnSpc>
              <a:spcBef>
                <a:spcPts val="0"/>
              </a:spcBef>
              <a:spcAft>
                <a:spcPts val="0"/>
              </a:spcAft>
              <a:buClr>
                <a:srgbClr val="000000"/>
              </a:buClr>
              <a:buSzPts val="1118"/>
              <a:buFont typeface="Arial"/>
              <a:buChar char="●"/>
            </a:pPr>
            <a:r>
              <a:rPr lang="en" sz="1117">
                <a:solidFill>
                  <a:srgbClr val="000000"/>
                </a:solidFill>
                <a:latin typeface="Times New Roman"/>
                <a:ea typeface="Times New Roman"/>
                <a:cs typeface="Times New Roman"/>
                <a:sym typeface="Times New Roman"/>
              </a:rPr>
              <a:t>The </a:t>
            </a:r>
            <a:r>
              <a:rPr b="1" lang="en" sz="1117">
                <a:solidFill>
                  <a:srgbClr val="000000"/>
                </a:solidFill>
                <a:latin typeface="Times New Roman"/>
                <a:ea typeface="Times New Roman"/>
                <a:cs typeface="Times New Roman"/>
                <a:sym typeface="Times New Roman"/>
              </a:rPr>
              <a:t>overall model accuracy (mAP-50)</a:t>
            </a:r>
            <a:r>
              <a:rPr lang="en" sz="1117">
                <a:solidFill>
                  <a:srgbClr val="000000"/>
                </a:solidFill>
                <a:latin typeface="Times New Roman"/>
                <a:ea typeface="Times New Roman"/>
                <a:cs typeface="Times New Roman"/>
                <a:sym typeface="Times New Roman"/>
              </a:rPr>
              <a:t> can be improved by:</a:t>
            </a:r>
            <a:br>
              <a:rPr lang="en" sz="1117">
                <a:solidFill>
                  <a:srgbClr val="000000"/>
                </a:solidFill>
                <a:latin typeface="Times New Roman"/>
                <a:ea typeface="Times New Roman"/>
                <a:cs typeface="Times New Roman"/>
                <a:sym typeface="Times New Roman"/>
              </a:rPr>
            </a:br>
            <a:endParaRPr sz="1117">
              <a:solidFill>
                <a:srgbClr val="000000"/>
              </a:solidFill>
              <a:latin typeface="Times New Roman"/>
              <a:ea typeface="Times New Roman"/>
              <a:cs typeface="Times New Roman"/>
              <a:sym typeface="Times New Roman"/>
            </a:endParaRPr>
          </a:p>
          <a:p>
            <a:pPr indent="-299561" lvl="1" marL="914400" rtl="0" algn="l">
              <a:lnSpc>
                <a:spcPct val="95000"/>
              </a:lnSpc>
              <a:spcBef>
                <a:spcPts val="0"/>
              </a:spcBef>
              <a:spcAft>
                <a:spcPts val="0"/>
              </a:spcAft>
              <a:buClr>
                <a:srgbClr val="000000"/>
              </a:buClr>
              <a:buSzPts val="1118"/>
              <a:buFont typeface="Arial"/>
              <a:buChar char="○"/>
            </a:pPr>
            <a:r>
              <a:rPr lang="en" sz="1117">
                <a:solidFill>
                  <a:srgbClr val="000000"/>
                </a:solidFill>
                <a:latin typeface="Times New Roman"/>
                <a:ea typeface="Times New Roman"/>
                <a:cs typeface="Times New Roman"/>
                <a:sym typeface="Times New Roman"/>
              </a:rPr>
              <a:t>Using a </a:t>
            </a:r>
            <a:r>
              <a:rPr b="1" lang="en" sz="1117">
                <a:solidFill>
                  <a:srgbClr val="000000"/>
                </a:solidFill>
                <a:latin typeface="Times New Roman"/>
                <a:ea typeface="Times New Roman"/>
                <a:cs typeface="Times New Roman"/>
                <a:sym typeface="Times New Roman"/>
              </a:rPr>
              <a:t>more advanced or larger model variant</a:t>
            </a:r>
            <a:r>
              <a:rPr lang="en" sz="1117">
                <a:solidFill>
                  <a:srgbClr val="000000"/>
                </a:solidFill>
                <a:latin typeface="Times New Roman"/>
                <a:ea typeface="Times New Roman"/>
                <a:cs typeface="Times New Roman"/>
                <a:sym typeface="Times New Roman"/>
              </a:rPr>
              <a:t> (e.g., YOLOv8l or YOLOv8x).</a:t>
            </a:r>
            <a:br>
              <a:rPr lang="en" sz="1117">
                <a:solidFill>
                  <a:srgbClr val="000000"/>
                </a:solidFill>
                <a:latin typeface="Times New Roman"/>
                <a:ea typeface="Times New Roman"/>
                <a:cs typeface="Times New Roman"/>
                <a:sym typeface="Times New Roman"/>
              </a:rPr>
            </a:br>
            <a:endParaRPr sz="1117">
              <a:solidFill>
                <a:srgbClr val="000000"/>
              </a:solidFill>
              <a:latin typeface="Times New Roman"/>
              <a:ea typeface="Times New Roman"/>
              <a:cs typeface="Times New Roman"/>
              <a:sym typeface="Times New Roman"/>
            </a:endParaRPr>
          </a:p>
          <a:p>
            <a:pPr indent="-299561" lvl="1" marL="914400" rtl="0" algn="l">
              <a:lnSpc>
                <a:spcPct val="95000"/>
              </a:lnSpc>
              <a:spcBef>
                <a:spcPts val="0"/>
              </a:spcBef>
              <a:spcAft>
                <a:spcPts val="0"/>
              </a:spcAft>
              <a:buClr>
                <a:srgbClr val="000000"/>
              </a:buClr>
              <a:buSzPts val="1118"/>
              <a:buFont typeface="Arial"/>
              <a:buChar char="○"/>
            </a:pPr>
            <a:r>
              <a:rPr b="1" lang="en" sz="1117">
                <a:solidFill>
                  <a:srgbClr val="000000"/>
                </a:solidFill>
                <a:latin typeface="Times New Roman"/>
                <a:ea typeface="Times New Roman"/>
                <a:cs typeface="Times New Roman"/>
                <a:sym typeface="Times New Roman"/>
              </a:rPr>
              <a:t>Training for more epochs</a:t>
            </a:r>
            <a:r>
              <a:rPr lang="en" sz="1117">
                <a:solidFill>
                  <a:srgbClr val="000000"/>
                </a:solidFill>
                <a:latin typeface="Times New Roman"/>
                <a:ea typeface="Times New Roman"/>
                <a:cs typeface="Times New Roman"/>
                <a:sym typeface="Times New Roman"/>
              </a:rPr>
              <a:t>, allowing the model to learn more complex patterns and improve generalization.</a:t>
            </a:r>
            <a:endParaRPr sz="1117">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1200"/>
              </a:spcAft>
              <a:buSzPts val="1018"/>
              <a:buNone/>
            </a:pPr>
            <a:r>
              <a:t/>
            </a:r>
            <a:endParaRPr sz="1302">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4"/>
          <p:cNvSpPr txBox="1"/>
          <p:nvPr>
            <p:ph type="title"/>
          </p:nvPr>
        </p:nvSpPr>
        <p:spPr>
          <a:xfrm>
            <a:off x="588075" y="591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MODEL 3: TRAINING (YOLOv8l - Image Size 960x960)</a:t>
            </a:r>
            <a:endParaRPr>
              <a:latin typeface="Times New Roman"/>
              <a:ea typeface="Times New Roman"/>
              <a:cs typeface="Times New Roman"/>
              <a:sym typeface="Times New Roman"/>
            </a:endParaRPr>
          </a:p>
        </p:txBody>
      </p:sp>
      <p:sp>
        <p:nvSpPr>
          <p:cNvPr id="295" name="Google Shape;295;p44"/>
          <p:cNvSpPr txBox="1"/>
          <p:nvPr>
            <p:ph idx="1" type="body"/>
          </p:nvPr>
        </p:nvSpPr>
        <p:spPr>
          <a:xfrm>
            <a:off x="588075" y="1256400"/>
            <a:ext cx="8506800" cy="3330900"/>
          </a:xfrm>
          <a:prstGeom prst="rect">
            <a:avLst/>
          </a:prstGeom>
        </p:spPr>
        <p:txBody>
          <a:bodyPr anchorCtr="0" anchor="t" bIns="91425" lIns="91425" spcFirstLastPara="1" rIns="91425" wrap="square" tIns="91425">
            <a:noAutofit/>
          </a:bodyPr>
          <a:lstStyle/>
          <a:p>
            <a:pPr indent="-323850" lvl="0" marL="457200" rtl="0" algn="l">
              <a:spcBef>
                <a:spcPts val="1200"/>
              </a:spcBef>
              <a:spcAft>
                <a:spcPts val="0"/>
              </a:spcAft>
              <a:buClr>
                <a:schemeClr val="dk2"/>
              </a:buClr>
              <a:buSzPts val="1500"/>
              <a:buFont typeface="Times New Roman"/>
              <a:buChar char="●"/>
            </a:pPr>
            <a:r>
              <a:rPr b="1" lang="en" sz="1200">
                <a:solidFill>
                  <a:srgbClr val="000000"/>
                </a:solidFill>
                <a:latin typeface="Times New Roman"/>
                <a:ea typeface="Times New Roman"/>
                <a:cs typeface="Times New Roman"/>
                <a:sym typeface="Times New Roman"/>
              </a:rPr>
              <a:t>Training</a:t>
            </a:r>
            <a:br>
              <a:rPr b="1" lang="en" sz="1200">
                <a:solidFill>
                  <a:srgbClr val="000000"/>
                </a:solidFill>
                <a:latin typeface="Times New Roman"/>
                <a:ea typeface="Times New Roman"/>
                <a:cs typeface="Times New Roman"/>
                <a:sym typeface="Times New Roman"/>
              </a:rPr>
            </a:br>
            <a:r>
              <a:rPr lang="en" sz="1200">
                <a:solidFill>
                  <a:srgbClr val="000000"/>
                </a:solidFill>
                <a:latin typeface="Times New Roman"/>
                <a:ea typeface="Times New Roman"/>
                <a:cs typeface="Times New Roman"/>
                <a:sym typeface="Times New Roman"/>
              </a:rPr>
              <a:t> The model was trained for </a:t>
            </a:r>
            <a:r>
              <a:rPr b="1" lang="en" sz="1200">
                <a:solidFill>
                  <a:srgbClr val="000000"/>
                </a:solidFill>
                <a:latin typeface="Times New Roman"/>
                <a:ea typeface="Times New Roman"/>
                <a:cs typeface="Times New Roman"/>
                <a:sym typeface="Times New Roman"/>
              </a:rPr>
              <a:t>50 epochs</a:t>
            </a:r>
            <a:r>
              <a:rPr lang="en" sz="1200">
                <a:solidFill>
                  <a:srgbClr val="000000"/>
                </a:solidFill>
                <a:latin typeface="Times New Roman"/>
                <a:ea typeface="Times New Roman"/>
                <a:cs typeface="Times New Roman"/>
                <a:sym typeface="Times New Roman"/>
              </a:rPr>
              <a:t> at a </a:t>
            </a:r>
            <a:r>
              <a:rPr b="1" lang="en" sz="1200">
                <a:solidFill>
                  <a:srgbClr val="000000"/>
                </a:solidFill>
                <a:latin typeface="Times New Roman"/>
                <a:ea typeface="Times New Roman"/>
                <a:cs typeface="Times New Roman"/>
                <a:sym typeface="Times New Roman"/>
              </a:rPr>
              <a:t>960x960</a:t>
            </a:r>
            <a:r>
              <a:rPr lang="en" sz="1200">
                <a:solidFill>
                  <a:srgbClr val="000000"/>
                </a:solidFill>
                <a:latin typeface="Times New Roman"/>
                <a:ea typeface="Times New Roman"/>
                <a:cs typeface="Times New Roman"/>
                <a:sym typeface="Times New Roman"/>
              </a:rPr>
              <a:t> resolution, resulting in longer epoch times (~14,115 seconds per epoch).</a:t>
            </a:r>
            <a:endParaRPr sz="12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chemeClr val="dk2"/>
              </a:buClr>
              <a:buSzPts val="1500"/>
              <a:buFont typeface="Times New Roman"/>
              <a:buChar char="●"/>
            </a:pPr>
            <a:r>
              <a:rPr b="1" lang="en" sz="1200">
                <a:solidFill>
                  <a:srgbClr val="000000"/>
                </a:solidFill>
                <a:latin typeface="Times New Roman"/>
                <a:ea typeface="Times New Roman"/>
                <a:cs typeface="Times New Roman"/>
                <a:sym typeface="Times New Roman"/>
              </a:rPr>
              <a:t>Loss Metrics</a:t>
            </a:r>
            <a:br>
              <a:rPr b="1" lang="en" sz="1200">
                <a:solidFill>
                  <a:srgbClr val="000000"/>
                </a:solidFill>
                <a:latin typeface="Times New Roman"/>
                <a:ea typeface="Times New Roman"/>
                <a:cs typeface="Times New Roman"/>
                <a:sym typeface="Times New Roman"/>
              </a:rPr>
            </a:br>
            <a:r>
              <a:rPr lang="en" sz="1200">
                <a:solidFill>
                  <a:srgbClr val="000000"/>
                </a:solidFill>
                <a:latin typeface="Times New Roman"/>
                <a:ea typeface="Times New Roman"/>
                <a:cs typeface="Times New Roman"/>
                <a:sym typeface="Times New Roman"/>
              </a:rPr>
              <a:t> Training losses steadily decreased by epoch 50: </a:t>
            </a:r>
            <a:r>
              <a:rPr b="1" lang="en" sz="1200">
                <a:solidFill>
                  <a:srgbClr val="000000"/>
                </a:solidFill>
                <a:latin typeface="Times New Roman"/>
                <a:ea typeface="Times New Roman"/>
                <a:cs typeface="Times New Roman"/>
                <a:sym typeface="Times New Roman"/>
              </a:rPr>
              <a:t>box loss 0.55</a:t>
            </a:r>
            <a:r>
              <a:rPr lang="en" sz="1200">
                <a:solidFill>
                  <a:srgbClr val="000000"/>
                </a:solidFill>
                <a:latin typeface="Times New Roman"/>
                <a:ea typeface="Times New Roman"/>
                <a:cs typeface="Times New Roman"/>
                <a:sym typeface="Times New Roman"/>
              </a:rPr>
              <a:t>, </a:t>
            </a:r>
            <a:r>
              <a:rPr b="1" lang="en" sz="1200">
                <a:solidFill>
                  <a:srgbClr val="000000"/>
                </a:solidFill>
                <a:latin typeface="Times New Roman"/>
                <a:ea typeface="Times New Roman"/>
                <a:cs typeface="Times New Roman"/>
                <a:sym typeface="Times New Roman"/>
              </a:rPr>
              <a:t>classification loss 0.50</a:t>
            </a:r>
            <a:r>
              <a:rPr lang="en" sz="1200">
                <a:solidFill>
                  <a:srgbClr val="000000"/>
                </a:solidFill>
                <a:latin typeface="Times New Roman"/>
                <a:ea typeface="Times New Roman"/>
                <a:cs typeface="Times New Roman"/>
                <a:sym typeface="Times New Roman"/>
              </a:rPr>
              <a:t>, and </a:t>
            </a:r>
            <a:r>
              <a:rPr b="1" lang="en" sz="1200">
                <a:solidFill>
                  <a:srgbClr val="000000"/>
                </a:solidFill>
                <a:latin typeface="Times New Roman"/>
                <a:ea typeface="Times New Roman"/>
                <a:cs typeface="Times New Roman"/>
                <a:sym typeface="Times New Roman"/>
              </a:rPr>
              <a:t>DFL loss 1.02</a:t>
            </a:r>
            <a:r>
              <a:rPr lang="en" sz="1200">
                <a:solidFill>
                  <a:srgbClr val="000000"/>
                </a:solidFill>
                <a:latin typeface="Times New Roman"/>
                <a:ea typeface="Times New Roman"/>
                <a:cs typeface="Times New Roman"/>
                <a:sym typeface="Times New Roman"/>
              </a:rPr>
              <a:t>, indicating stable convergence.</a:t>
            </a:r>
            <a:endParaRPr sz="12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chemeClr val="dk2"/>
              </a:buClr>
              <a:buSzPts val="1500"/>
              <a:buFont typeface="Times New Roman"/>
              <a:buChar char="●"/>
            </a:pPr>
            <a:r>
              <a:rPr b="1" lang="en" sz="1200">
                <a:solidFill>
                  <a:srgbClr val="000000"/>
                </a:solidFill>
                <a:latin typeface="Times New Roman"/>
                <a:ea typeface="Times New Roman"/>
                <a:cs typeface="Times New Roman"/>
                <a:sym typeface="Times New Roman"/>
              </a:rPr>
              <a:t>Validation</a:t>
            </a:r>
            <a:br>
              <a:rPr b="1" lang="en" sz="1200">
                <a:solidFill>
                  <a:srgbClr val="000000"/>
                </a:solidFill>
                <a:latin typeface="Times New Roman"/>
                <a:ea typeface="Times New Roman"/>
                <a:cs typeface="Times New Roman"/>
                <a:sym typeface="Times New Roman"/>
              </a:rPr>
            </a:br>
            <a:r>
              <a:rPr lang="en" sz="1200">
                <a:solidFill>
                  <a:srgbClr val="000000"/>
                </a:solidFill>
                <a:latin typeface="Times New Roman"/>
                <a:ea typeface="Times New Roman"/>
                <a:cs typeface="Times New Roman"/>
                <a:sym typeface="Times New Roman"/>
              </a:rPr>
              <a:t> Validation losses remained low and close to training losses: </a:t>
            </a:r>
            <a:r>
              <a:rPr b="1" lang="en" sz="1200">
                <a:solidFill>
                  <a:srgbClr val="000000"/>
                </a:solidFill>
                <a:latin typeface="Times New Roman"/>
                <a:ea typeface="Times New Roman"/>
                <a:cs typeface="Times New Roman"/>
                <a:sym typeface="Times New Roman"/>
              </a:rPr>
              <a:t>box loss 0.52</a:t>
            </a:r>
            <a:r>
              <a:rPr lang="en" sz="1200">
                <a:solidFill>
                  <a:srgbClr val="000000"/>
                </a:solidFill>
                <a:latin typeface="Times New Roman"/>
                <a:ea typeface="Times New Roman"/>
                <a:cs typeface="Times New Roman"/>
                <a:sym typeface="Times New Roman"/>
              </a:rPr>
              <a:t>, </a:t>
            </a:r>
            <a:r>
              <a:rPr b="1" lang="en" sz="1200">
                <a:solidFill>
                  <a:srgbClr val="000000"/>
                </a:solidFill>
                <a:latin typeface="Times New Roman"/>
                <a:ea typeface="Times New Roman"/>
                <a:cs typeface="Times New Roman"/>
                <a:sym typeface="Times New Roman"/>
              </a:rPr>
              <a:t>classification loss 0.46</a:t>
            </a:r>
            <a:r>
              <a:rPr lang="en" sz="1200">
                <a:solidFill>
                  <a:srgbClr val="000000"/>
                </a:solidFill>
                <a:latin typeface="Times New Roman"/>
                <a:ea typeface="Times New Roman"/>
                <a:cs typeface="Times New Roman"/>
                <a:sym typeface="Times New Roman"/>
              </a:rPr>
              <a:t>, and </a:t>
            </a:r>
            <a:r>
              <a:rPr b="1" lang="en" sz="1200">
                <a:solidFill>
                  <a:srgbClr val="000000"/>
                </a:solidFill>
                <a:latin typeface="Times New Roman"/>
                <a:ea typeface="Times New Roman"/>
                <a:cs typeface="Times New Roman"/>
                <a:sym typeface="Times New Roman"/>
              </a:rPr>
              <a:t>DFL loss 0.97</a:t>
            </a:r>
            <a:r>
              <a:rPr lang="en" sz="1200">
                <a:solidFill>
                  <a:srgbClr val="000000"/>
                </a:solidFill>
                <a:latin typeface="Times New Roman"/>
                <a:ea typeface="Times New Roman"/>
                <a:cs typeface="Times New Roman"/>
                <a:sym typeface="Times New Roman"/>
              </a:rPr>
              <a:t>, showing good generalization.</a:t>
            </a:r>
            <a:endParaRPr sz="12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chemeClr val="dk2"/>
              </a:buClr>
              <a:buSzPts val="1500"/>
              <a:buFont typeface="Times New Roman"/>
              <a:buChar char="●"/>
            </a:pPr>
            <a:r>
              <a:rPr b="1" lang="en" sz="1200">
                <a:solidFill>
                  <a:srgbClr val="000000"/>
                </a:solidFill>
                <a:latin typeface="Times New Roman"/>
                <a:ea typeface="Times New Roman"/>
                <a:cs typeface="Times New Roman"/>
                <a:sym typeface="Times New Roman"/>
              </a:rPr>
              <a:t>Performance</a:t>
            </a:r>
            <a:br>
              <a:rPr b="1" lang="en" sz="1200">
                <a:solidFill>
                  <a:srgbClr val="000000"/>
                </a:solidFill>
                <a:latin typeface="Times New Roman"/>
                <a:ea typeface="Times New Roman"/>
                <a:cs typeface="Times New Roman"/>
                <a:sym typeface="Times New Roman"/>
              </a:rPr>
            </a:br>
            <a:r>
              <a:rPr lang="en" sz="1200">
                <a:solidFill>
                  <a:srgbClr val="000000"/>
                </a:solidFill>
                <a:latin typeface="Times New Roman"/>
                <a:ea typeface="Times New Roman"/>
                <a:cs typeface="Times New Roman"/>
                <a:sym typeface="Times New Roman"/>
              </a:rPr>
              <a:t> At epoch 50, the model achieved </a:t>
            </a:r>
            <a:r>
              <a:rPr b="1" lang="en" sz="1200">
                <a:solidFill>
                  <a:srgbClr val="000000"/>
                </a:solidFill>
                <a:latin typeface="Times New Roman"/>
                <a:ea typeface="Times New Roman"/>
                <a:cs typeface="Times New Roman"/>
                <a:sym typeface="Times New Roman"/>
              </a:rPr>
              <a:t>precision 0.93</a:t>
            </a:r>
            <a:r>
              <a:rPr lang="en" sz="1200">
                <a:solidFill>
                  <a:srgbClr val="000000"/>
                </a:solidFill>
                <a:latin typeface="Times New Roman"/>
                <a:ea typeface="Times New Roman"/>
                <a:cs typeface="Times New Roman"/>
                <a:sym typeface="Times New Roman"/>
              </a:rPr>
              <a:t>, </a:t>
            </a:r>
            <a:r>
              <a:rPr b="1" lang="en" sz="1200">
                <a:solidFill>
                  <a:srgbClr val="000000"/>
                </a:solidFill>
                <a:latin typeface="Times New Roman"/>
                <a:ea typeface="Times New Roman"/>
                <a:cs typeface="Times New Roman"/>
                <a:sym typeface="Times New Roman"/>
              </a:rPr>
              <a:t>recall 0.82</a:t>
            </a:r>
            <a:r>
              <a:rPr lang="en" sz="1200">
                <a:solidFill>
                  <a:srgbClr val="000000"/>
                </a:solidFill>
                <a:latin typeface="Times New Roman"/>
                <a:ea typeface="Times New Roman"/>
                <a:cs typeface="Times New Roman"/>
                <a:sym typeface="Times New Roman"/>
              </a:rPr>
              <a:t>, </a:t>
            </a:r>
            <a:r>
              <a:rPr b="1" lang="en" sz="1200">
                <a:solidFill>
                  <a:srgbClr val="000000"/>
                </a:solidFill>
                <a:latin typeface="Times New Roman"/>
                <a:ea typeface="Times New Roman"/>
                <a:cs typeface="Times New Roman"/>
                <a:sym typeface="Times New Roman"/>
              </a:rPr>
              <a:t>mAP50 0.90</a:t>
            </a:r>
            <a:r>
              <a:rPr lang="en" sz="1200">
                <a:solidFill>
                  <a:srgbClr val="000000"/>
                </a:solidFill>
                <a:latin typeface="Times New Roman"/>
                <a:ea typeface="Times New Roman"/>
                <a:cs typeface="Times New Roman"/>
                <a:sym typeface="Times New Roman"/>
              </a:rPr>
              <a:t>, and </a:t>
            </a:r>
            <a:r>
              <a:rPr b="1" lang="en" sz="1200">
                <a:solidFill>
                  <a:srgbClr val="000000"/>
                </a:solidFill>
                <a:latin typeface="Times New Roman"/>
                <a:ea typeface="Times New Roman"/>
                <a:cs typeface="Times New Roman"/>
                <a:sym typeface="Times New Roman"/>
              </a:rPr>
              <a:t>mAP50-95 0.79</a:t>
            </a:r>
            <a:r>
              <a:rPr lang="en" sz="1200">
                <a:solidFill>
                  <a:srgbClr val="000000"/>
                </a:solidFill>
                <a:latin typeface="Times New Roman"/>
                <a:ea typeface="Times New Roman"/>
                <a:cs typeface="Times New Roman"/>
                <a:sym typeface="Times New Roman"/>
              </a:rPr>
              <a:t>, demonstrating strong detection and classification accuracy.</a:t>
            </a:r>
            <a:endParaRPr sz="12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chemeClr val="dk2"/>
              </a:buClr>
              <a:buSzPts val="1500"/>
              <a:buFont typeface="Times New Roman"/>
              <a:buChar char="●"/>
            </a:pPr>
            <a:r>
              <a:rPr b="1" lang="en" sz="1200">
                <a:solidFill>
                  <a:srgbClr val="000000"/>
                </a:solidFill>
                <a:latin typeface="Times New Roman"/>
                <a:ea typeface="Times New Roman"/>
                <a:cs typeface="Times New Roman"/>
                <a:sym typeface="Times New Roman"/>
              </a:rPr>
              <a:t>Stability</a:t>
            </a:r>
            <a:br>
              <a:rPr b="1" lang="en" sz="1200">
                <a:solidFill>
                  <a:srgbClr val="000000"/>
                </a:solidFill>
                <a:latin typeface="Times New Roman"/>
                <a:ea typeface="Times New Roman"/>
                <a:cs typeface="Times New Roman"/>
                <a:sym typeface="Times New Roman"/>
              </a:rPr>
            </a:br>
            <a:r>
              <a:rPr lang="en" sz="1200">
                <a:solidFill>
                  <a:srgbClr val="000000"/>
                </a:solidFill>
                <a:latin typeface="Times New Roman"/>
                <a:ea typeface="Times New Roman"/>
                <a:cs typeface="Times New Roman"/>
                <a:sym typeface="Times New Roman"/>
              </a:rPr>
              <a:t> Loss and metric curves were smooth and consistent, confirming reliable and stable training.</a:t>
            </a:r>
            <a:endParaRPr sz="1200">
              <a:solidFill>
                <a:srgbClr val="000000"/>
              </a:solidFill>
              <a:latin typeface="Times New Roman"/>
              <a:ea typeface="Times New Roman"/>
              <a:cs typeface="Times New Roman"/>
              <a:sym typeface="Times New Roman"/>
            </a:endParaRPr>
          </a:p>
          <a:p>
            <a:pPr indent="-323850" lvl="0" marL="457200" rtl="0" algn="l">
              <a:spcBef>
                <a:spcPts val="0"/>
              </a:spcBef>
              <a:spcAft>
                <a:spcPts val="0"/>
              </a:spcAft>
              <a:buClr>
                <a:schemeClr val="dk2"/>
              </a:buClr>
              <a:buSzPts val="1500"/>
              <a:buFont typeface="Times New Roman"/>
              <a:buChar char="●"/>
            </a:pPr>
            <a:r>
              <a:rPr b="1" lang="en" sz="1200">
                <a:solidFill>
                  <a:srgbClr val="000000"/>
                </a:solidFill>
                <a:latin typeface="Times New Roman"/>
                <a:ea typeface="Times New Roman"/>
                <a:cs typeface="Times New Roman"/>
                <a:sym typeface="Times New Roman"/>
              </a:rPr>
              <a:t>Trade-off</a:t>
            </a:r>
            <a:br>
              <a:rPr b="1" lang="en" sz="1200">
                <a:solidFill>
                  <a:srgbClr val="000000"/>
                </a:solidFill>
                <a:latin typeface="Times New Roman"/>
                <a:ea typeface="Times New Roman"/>
                <a:cs typeface="Times New Roman"/>
                <a:sym typeface="Times New Roman"/>
              </a:rPr>
            </a:br>
            <a:r>
              <a:rPr lang="en" sz="1200">
                <a:solidFill>
                  <a:srgbClr val="000000"/>
                </a:solidFill>
                <a:latin typeface="Times New Roman"/>
                <a:ea typeface="Times New Roman"/>
                <a:cs typeface="Times New Roman"/>
                <a:sym typeface="Times New Roman"/>
              </a:rPr>
              <a:t> Higher accuracy and generalization were achieved with increased computation time, suitable for production with hardware considerations.</a:t>
            </a:r>
            <a:endParaRPr sz="1200">
              <a:solidFill>
                <a:srgbClr val="000000"/>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b="1" sz="1400">
              <a:solidFill>
                <a:srgbClr val="000000"/>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5"/>
          <p:cNvSpPr txBox="1"/>
          <p:nvPr>
            <p:ph type="title"/>
          </p:nvPr>
        </p:nvSpPr>
        <p:spPr>
          <a:xfrm>
            <a:off x="727650" y="590075"/>
            <a:ext cx="8230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MODEL 3: TRAIN AND VAL RESULTS (Image Size 960x960)</a:t>
            </a:r>
            <a:endParaRPr>
              <a:latin typeface="Times New Roman"/>
              <a:ea typeface="Times New Roman"/>
              <a:cs typeface="Times New Roman"/>
              <a:sym typeface="Times New Roman"/>
            </a:endParaRPr>
          </a:p>
        </p:txBody>
      </p:sp>
      <p:pic>
        <p:nvPicPr>
          <p:cNvPr id="301" name="Google Shape;301;p45" title="results (2).png"/>
          <p:cNvPicPr preferRelativeResize="0"/>
          <p:nvPr/>
        </p:nvPicPr>
        <p:blipFill>
          <a:blip r:embed="rId3">
            <a:alphaModFix/>
          </a:blip>
          <a:stretch>
            <a:fillRect/>
          </a:stretch>
        </p:blipFill>
        <p:spPr>
          <a:xfrm>
            <a:off x="985650" y="1313925"/>
            <a:ext cx="7172700" cy="3586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6"/>
          <p:cNvSpPr txBox="1"/>
          <p:nvPr>
            <p:ph type="title"/>
          </p:nvPr>
        </p:nvSpPr>
        <p:spPr>
          <a:xfrm>
            <a:off x="727650" y="590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MODEL 3: CONFUSION MATRIX (Image Size 960x960)</a:t>
            </a:r>
            <a:endParaRPr>
              <a:latin typeface="Times New Roman"/>
              <a:ea typeface="Times New Roman"/>
              <a:cs typeface="Times New Roman"/>
              <a:sym typeface="Times New Roman"/>
            </a:endParaRPr>
          </a:p>
        </p:txBody>
      </p:sp>
      <p:pic>
        <p:nvPicPr>
          <p:cNvPr id="307" name="Google Shape;307;p46"/>
          <p:cNvPicPr preferRelativeResize="0"/>
          <p:nvPr/>
        </p:nvPicPr>
        <p:blipFill>
          <a:blip r:embed="rId3">
            <a:alphaModFix/>
          </a:blip>
          <a:stretch>
            <a:fillRect/>
          </a:stretch>
        </p:blipFill>
        <p:spPr>
          <a:xfrm>
            <a:off x="2126175" y="1411450"/>
            <a:ext cx="4891657" cy="3684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7"/>
          <p:cNvSpPr txBox="1"/>
          <p:nvPr>
            <p:ph type="title"/>
          </p:nvPr>
        </p:nvSpPr>
        <p:spPr>
          <a:xfrm>
            <a:off x="636150" y="607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ACHIEVED METRICS FOR EACH SPECIES</a:t>
            </a:r>
            <a:endParaRPr/>
          </a:p>
        </p:txBody>
      </p:sp>
      <p:pic>
        <p:nvPicPr>
          <p:cNvPr id="313" name="Google Shape;313;p47" title="Screenshot 2025-06-04 at 11.36.19 PM.png"/>
          <p:cNvPicPr preferRelativeResize="0"/>
          <p:nvPr/>
        </p:nvPicPr>
        <p:blipFill rotWithShape="1">
          <a:blip r:embed="rId3">
            <a:alphaModFix/>
          </a:blip>
          <a:srcRect b="1267" l="0" r="0" t="1267"/>
          <a:stretch/>
        </p:blipFill>
        <p:spPr>
          <a:xfrm>
            <a:off x="1886200" y="1236100"/>
            <a:ext cx="5188599" cy="3592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8"/>
          <p:cNvSpPr txBox="1"/>
          <p:nvPr>
            <p:ph type="title"/>
          </p:nvPr>
        </p:nvSpPr>
        <p:spPr>
          <a:xfrm>
            <a:off x="727650" y="600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ACHIEVED </a:t>
            </a:r>
            <a:r>
              <a:rPr lang="en"/>
              <a:t>METRICS FOR EACH SPECIES</a:t>
            </a:r>
            <a:endParaRPr/>
          </a:p>
        </p:txBody>
      </p:sp>
      <p:sp>
        <p:nvSpPr>
          <p:cNvPr id="319" name="Google Shape;319;p4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20" name="Google Shape;320;p48" title="Screenshot 2025-06-04 at 11.36.59 PM.png"/>
          <p:cNvPicPr preferRelativeResize="0"/>
          <p:nvPr/>
        </p:nvPicPr>
        <p:blipFill rotWithShape="1">
          <a:blip r:embed="rId3">
            <a:alphaModFix/>
          </a:blip>
          <a:srcRect b="0" l="0" r="0" t="0"/>
          <a:stretch/>
        </p:blipFill>
        <p:spPr>
          <a:xfrm>
            <a:off x="2187225" y="1238350"/>
            <a:ext cx="4769549" cy="3756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326" name="Google Shape;326;p49"/>
          <p:cNvPicPr preferRelativeResize="0"/>
          <p:nvPr/>
        </p:nvPicPr>
        <p:blipFill>
          <a:blip r:embed="rId3">
            <a:alphaModFix/>
          </a:blip>
          <a:stretch>
            <a:fillRect/>
          </a:stretch>
        </p:blipFill>
        <p:spPr>
          <a:xfrm>
            <a:off x="594725" y="1930425"/>
            <a:ext cx="4148598" cy="2765050"/>
          </a:xfrm>
          <a:prstGeom prst="rect">
            <a:avLst/>
          </a:prstGeom>
          <a:noFill/>
          <a:ln>
            <a:noFill/>
          </a:ln>
        </p:spPr>
      </p:pic>
      <p:pic>
        <p:nvPicPr>
          <p:cNvPr id="327" name="Google Shape;327;p49"/>
          <p:cNvPicPr preferRelativeResize="0"/>
          <p:nvPr/>
        </p:nvPicPr>
        <p:blipFill>
          <a:blip r:embed="rId4">
            <a:alphaModFix/>
          </a:blip>
          <a:stretch>
            <a:fillRect/>
          </a:stretch>
        </p:blipFill>
        <p:spPr>
          <a:xfrm>
            <a:off x="4934801" y="1962950"/>
            <a:ext cx="4050975" cy="27000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333" name="Google Shape;333;p50"/>
          <p:cNvPicPr preferRelativeResize="0"/>
          <p:nvPr/>
        </p:nvPicPr>
        <p:blipFill>
          <a:blip r:embed="rId3">
            <a:alphaModFix/>
          </a:blip>
          <a:stretch>
            <a:fillRect/>
          </a:stretch>
        </p:blipFill>
        <p:spPr>
          <a:xfrm>
            <a:off x="152400" y="2006250"/>
            <a:ext cx="4418940" cy="2984850"/>
          </a:xfrm>
          <a:prstGeom prst="rect">
            <a:avLst/>
          </a:prstGeom>
          <a:noFill/>
          <a:ln>
            <a:noFill/>
          </a:ln>
        </p:spPr>
      </p:pic>
      <p:pic>
        <p:nvPicPr>
          <p:cNvPr id="334" name="Google Shape;334;p50"/>
          <p:cNvPicPr preferRelativeResize="0"/>
          <p:nvPr/>
        </p:nvPicPr>
        <p:blipFill>
          <a:blip r:embed="rId4">
            <a:alphaModFix/>
          </a:blip>
          <a:stretch>
            <a:fillRect/>
          </a:stretch>
        </p:blipFill>
        <p:spPr>
          <a:xfrm>
            <a:off x="4667225" y="2006250"/>
            <a:ext cx="4388524" cy="2984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1"/>
          <p:cNvSpPr txBox="1"/>
          <p:nvPr>
            <p:ph type="title"/>
          </p:nvPr>
        </p:nvSpPr>
        <p:spPr>
          <a:xfrm>
            <a:off x="631575" y="600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340" name="Google Shape;340;p51" title="WhatsApp Image 2025-05-08 at 5.38.47 PM.jpeg"/>
          <p:cNvPicPr preferRelativeResize="0"/>
          <p:nvPr/>
        </p:nvPicPr>
        <p:blipFill>
          <a:blip r:embed="rId3">
            <a:alphaModFix/>
          </a:blip>
          <a:stretch>
            <a:fillRect/>
          </a:stretch>
        </p:blipFill>
        <p:spPr>
          <a:xfrm>
            <a:off x="1786774" y="1515875"/>
            <a:ext cx="2692751" cy="3388225"/>
          </a:xfrm>
          <a:prstGeom prst="rect">
            <a:avLst/>
          </a:prstGeom>
          <a:noFill/>
          <a:ln>
            <a:noFill/>
          </a:ln>
        </p:spPr>
      </p:pic>
      <p:pic>
        <p:nvPicPr>
          <p:cNvPr id="341" name="Google Shape;341;p51" title="WhatsApp Image 2025-05-08 at 5.38.03 PM.jpeg"/>
          <p:cNvPicPr preferRelativeResize="0"/>
          <p:nvPr/>
        </p:nvPicPr>
        <p:blipFill>
          <a:blip r:embed="rId4">
            <a:alphaModFix/>
          </a:blip>
          <a:stretch>
            <a:fillRect/>
          </a:stretch>
        </p:blipFill>
        <p:spPr>
          <a:xfrm>
            <a:off x="4935076" y="1515875"/>
            <a:ext cx="2722225" cy="3388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OBJECTIVES OF THE PROJECT</a:t>
            </a:r>
            <a:endParaRPr>
              <a:latin typeface="Times New Roman"/>
              <a:ea typeface="Times New Roman"/>
              <a:cs typeface="Times New Roman"/>
              <a:sym typeface="Times New Roman"/>
            </a:endParaRPr>
          </a:p>
        </p:txBody>
      </p:sp>
      <p:sp>
        <p:nvSpPr>
          <p:cNvPr id="110" name="Google Shape;110;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785" lvl="0" marL="457200" rtl="0" algn="l">
              <a:lnSpc>
                <a:spcPct val="105000"/>
              </a:lnSpc>
              <a:spcBef>
                <a:spcPts val="0"/>
              </a:spcBef>
              <a:spcAft>
                <a:spcPts val="0"/>
              </a:spcAft>
              <a:buClr>
                <a:srgbClr val="000000"/>
              </a:buClr>
              <a:buSzPts val="1310"/>
              <a:buFont typeface="Times New Roman"/>
              <a:buAutoNum type="arabicPeriod"/>
            </a:pPr>
            <a:r>
              <a:rPr lang="en" sz="1310">
                <a:solidFill>
                  <a:srgbClr val="000000"/>
                </a:solidFill>
                <a:latin typeface="Times New Roman"/>
                <a:ea typeface="Times New Roman"/>
                <a:cs typeface="Times New Roman"/>
                <a:sym typeface="Times New Roman"/>
              </a:rPr>
              <a:t>To improve the classification accuracy of small animals in camera trap images using deep learning and data preprocessing techniques.</a:t>
            </a:r>
            <a:br>
              <a:rPr lang="en" sz="1310">
                <a:solidFill>
                  <a:srgbClr val="000000"/>
                </a:solidFill>
                <a:latin typeface="Times New Roman"/>
                <a:ea typeface="Times New Roman"/>
                <a:cs typeface="Times New Roman"/>
                <a:sym typeface="Times New Roman"/>
              </a:rPr>
            </a:br>
            <a:endParaRPr sz="1310">
              <a:solidFill>
                <a:srgbClr val="000000"/>
              </a:solidFill>
              <a:latin typeface="Times New Roman"/>
              <a:ea typeface="Times New Roman"/>
              <a:cs typeface="Times New Roman"/>
              <a:sym typeface="Times New Roman"/>
            </a:endParaRPr>
          </a:p>
          <a:p>
            <a:pPr indent="-311785" lvl="0" marL="457200" rtl="0" algn="l">
              <a:lnSpc>
                <a:spcPct val="105000"/>
              </a:lnSpc>
              <a:spcBef>
                <a:spcPts val="0"/>
              </a:spcBef>
              <a:spcAft>
                <a:spcPts val="0"/>
              </a:spcAft>
              <a:buClr>
                <a:srgbClr val="000000"/>
              </a:buClr>
              <a:buSzPts val="1310"/>
              <a:buFont typeface="Times New Roman"/>
              <a:buAutoNum type="arabicPeriod"/>
            </a:pPr>
            <a:r>
              <a:rPr lang="en" sz="1310">
                <a:solidFill>
                  <a:srgbClr val="000000"/>
                </a:solidFill>
                <a:latin typeface="Times New Roman"/>
                <a:ea typeface="Times New Roman"/>
                <a:cs typeface="Times New Roman"/>
                <a:sym typeface="Times New Roman"/>
              </a:rPr>
              <a:t>To suggest a suitable deep learning model that achieves 90%-95% accuracy for small animal classification.</a:t>
            </a:r>
            <a:br>
              <a:rPr lang="en" sz="1310">
                <a:solidFill>
                  <a:srgbClr val="000000"/>
                </a:solidFill>
                <a:latin typeface="Times New Roman"/>
                <a:ea typeface="Times New Roman"/>
                <a:cs typeface="Times New Roman"/>
                <a:sym typeface="Times New Roman"/>
              </a:rPr>
            </a:br>
            <a:endParaRPr sz="1310">
              <a:solidFill>
                <a:srgbClr val="000000"/>
              </a:solidFill>
              <a:latin typeface="Times New Roman"/>
              <a:ea typeface="Times New Roman"/>
              <a:cs typeface="Times New Roman"/>
              <a:sym typeface="Times New Roman"/>
            </a:endParaRPr>
          </a:p>
          <a:p>
            <a:pPr indent="-311785" lvl="0" marL="457200" rtl="0" algn="l">
              <a:lnSpc>
                <a:spcPct val="105000"/>
              </a:lnSpc>
              <a:spcBef>
                <a:spcPts val="0"/>
              </a:spcBef>
              <a:spcAft>
                <a:spcPts val="0"/>
              </a:spcAft>
              <a:buClr>
                <a:srgbClr val="000000"/>
              </a:buClr>
              <a:buSzPts val="1310"/>
              <a:buFont typeface="Times New Roman"/>
              <a:buAutoNum type="arabicPeriod"/>
            </a:pPr>
            <a:r>
              <a:rPr lang="en" sz="1310">
                <a:solidFill>
                  <a:srgbClr val="000000"/>
                </a:solidFill>
                <a:latin typeface="Times New Roman"/>
                <a:ea typeface="Times New Roman"/>
                <a:cs typeface="Times New Roman"/>
                <a:sym typeface="Times New Roman"/>
              </a:rPr>
              <a:t>To enable identification of both the number and types of animals present in each image.</a:t>
            </a:r>
            <a:br>
              <a:rPr lang="en" sz="1310">
                <a:solidFill>
                  <a:srgbClr val="000000"/>
                </a:solidFill>
                <a:latin typeface="Times New Roman"/>
                <a:ea typeface="Times New Roman"/>
                <a:cs typeface="Times New Roman"/>
                <a:sym typeface="Times New Roman"/>
              </a:rPr>
            </a:br>
            <a:endParaRPr sz="1310">
              <a:solidFill>
                <a:srgbClr val="000000"/>
              </a:solidFill>
              <a:latin typeface="Times New Roman"/>
              <a:ea typeface="Times New Roman"/>
              <a:cs typeface="Times New Roman"/>
              <a:sym typeface="Times New Roman"/>
            </a:endParaRPr>
          </a:p>
          <a:p>
            <a:pPr indent="-311785" lvl="0" marL="457200" rtl="0" algn="l">
              <a:lnSpc>
                <a:spcPct val="105000"/>
              </a:lnSpc>
              <a:spcBef>
                <a:spcPts val="0"/>
              </a:spcBef>
              <a:spcAft>
                <a:spcPts val="0"/>
              </a:spcAft>
              <a:buClr>
                <a:srgbClr val="000000"/>
              </a:buClr>
              <a:buSzPts val="1310"/>
              <a:buFont typeface="Times New Roman"/>
              <a:buAutoNum type="arabicPeriod"/>
            </a:pPr>
            <a:r>
              <a:rPr lang="en" sz="1310">
                <a:solidFill>
                  <a:srgbClr val="000000"/>
                </a:solidFill>
                <a:latin typeface="Times New Roman"/>
                <a:ea typeface="Times New Roman"/>
                <a:cs typeface="Times New Roman"/>
                <a:sym typeface="Times New Roman"/>
              </a:rPr>
              <a:t>To demonstrate object identification techniques that can be applied by students and researchers in wildlife monitoring.</a:t>
            </a:r>
            <a:endParaRPr sz="1310">
              <a:solidFill>
                <a:srgbClr val="000000"/>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2"/>
          <p:cNvSpPr txBox="1"/>
          <p:nvPr>
            <p:ph type="title"/>
          </p:nvPr>
        </p:nvSpPr>
        <p:spPr>
          <a:xfrm>
            <a:off x="656150" y="597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SYSTEM REQUIREMENTS</a:t>
            </a:r>
            <a:endParaRPr/>
          </a:p>
        </p:txBody>
      </p:sp>
      <p:sp>
        <p:nvSpPr>
          <p:cNvPr id="347" name="Google Shape;347;p52"/>
          <p:cNvSpPr txBox="1"/>
          <p:nvPr>
            <p:ph idx="1" type="body"/>
          </p:nvPr>
        </p:nvSpPr>
        <p:spPr>
          <a:xfrm>
            <a:off x="729450" y="1339800"/>
            <a:ext cx="7688700" cy="30003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100">
                <a:solidFill>
                  <a:srgbClr val="000000"/>
                </a:solidFill>
                <a:latin typeface="Arial"/>
                <a:ea typeface="Arial"/>
                <a:cs typeface="Arial"/>
                <a:sym typeface="Arial"/>
              </a:rPr>
              <a:t>All models were trained an validated on a high-performance HP Inc. workstation with the following specifications:</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System Model</a:t>
            </a:r>
            <a:r>
              <a:rPr lang="en" sz="1100">
                <a:solidFill>
                  <a:srgbClr val="000000"/>
                </a:solidFill>
                <a:latin typeface="Arial"/>
                <a:ea typeface="Arial"/>
                <a:cs typeface="Arial"/>
                <a:sym typeface="Arial"/>
              </a:rPr>
              <a:t>: HP Z4 G5 Workstation Desktop PC</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Operating System</a:t>
            </a:r>
            <a:r>
              <a:rPr lang="en" sz="1100">
                <a:solidFill>
                  <a:srgbClr val="000000"/>
                </a:solidFill>
                <a:latin typeface="Arial"/>
                <a:ea typeface="Arial"/>
                <a:cs typeface="Arial"/>
                <a:sym typeface="Arial"/>
              </a:rPr>
              <a:t>: 64-bit Windows, x64-based architecture</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Processor</a:t>
            </a:r>
            <a:r>
              <a:rPr lang="en" sz="1100">
                <a:solidFill>
                  <a:srgbClr val="000000"/>
                </a:solidFill>
                <a:latin typeface="Arial"/>
                <a:ea typeface="Arial"/>
                <a:cs typeface="Arial"/>
                <a:sym typeface="Arial"/>
              </a:rPr>
              <a:t>: Intel® Xeon® w5-2445 @ 3.10 GHz</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Installed RAM</a:t>
            </a:r>
            <a:r>
              <a:rPr lang="en" sz="1100">
                <a:solidFill>
                  <a:srgbClr val="000000"/>
                </a:solidFill>
                <a:latin typeface="Arial"/>
                <a:ea typeface="Arial"/>
                <a:cs typeface="Arial"/>
                <a:sym typeface="Arial"/>
              </a:rPr>
              <a:t>: 64.0 GB DDR5 (4800 MHz)</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Graphics Card</a:t>
            </a:r>
            <a:r>
              <a:rPr lang="en" sz="1100">
                <a:solidFill>
                  <a:srgbClr val="000000"/>
                </a:solidFill>
                <a:latin typeface="Arial"/>
                <a:ea typeface="Arial"/>
                <a:cs typeface="Arial"/>
                <a:sym typeface="Arial"/>
              </a:rPr>
              <a:t>: NVIDIA RTX A6000, 47 GB VRAM</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Storage</a:t>
            </a:r>
            <a:r>
              <a:rPr lang="en" sz="1100">
                <a:solidFill>
                  <a:srgbClr val="000000"/>
                </a:solidFill>
                <a:latin typeface="Arial"/>
                <a:ea typeface="Arial"/>
                <a:cs typeface="Arial"/>
                <a:sym typeface="Arial"/>
              </a:rPr>
              <a:t>: 1.38 TB SSD</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THANK YOU</a:t>
            </a:r>
            <a:r>
              <a:rPr lang="en"/>
              <a:t>🙏</a:t>
            </a:r>
            <a:endParaRPr/>
          </a:p>
        </p:txBody>
      </p:sp>
      <p:sp>
        <p:nvSpPr>
          <p:cNvPr id="353" name="Google Shape;353;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SOLUTION APPROACH</a:t>
            </a:r>
            <a:endParaRPr>
              <a:latin typeface="Times New Roman"/>
              <a:ea typeface="Times New Roman"/>
              <a:cs typeface="Times New Roman"/>
              <a:sym typeface="Times New Roman"/>
            </a:endParaRPr>
          </a:p>
        </p:txBody>
      </p:sp>
      <p:sp>
        <p:nvSpPr>
          <p:cNvPr id="116" name="Google Shape;116;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 name="Google Shape;117;p17"/>
          <p:cNvPicPr preferRelativeResize="0"/>
          <p:nvPr/>
        </p:nvPicPr>
        <p:blipFill>
          <a:blip r:embed="rId3">
            <a:alphaModFix/>
          </a:blip>
          <a:stretch>
            <a:fillRect/>
          </a:stretch>
        </p:blipFill>
        <p:spPr>
          <a:xfrm>
            <a:off x="491250" y="2078876"/>
            <a:ext cx="8262110" cy="2426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DATASET PREPARATION</a:t>
            </a:r>
            <a:endParaRPr>
              <a:latin typeface="Times New Roman"/>
              <a:ea typeface="Times New Roman"/>
              <a:cs typeface="Times New Roman"/>
              <a:sym typeface="Times New Roman"/>
            </a:endParaRPr>
          </a:p>
        </p:txBody>
      </p:sp>
      <p:sp>
        <p:nvSpPr>
          <p:cNvPr id="123" name="Google Shape;123;p18"/>
          <p:cNvSpPr txBox="1"/>
          <p:nvPr>
            <p:ph idx="1" type="body"/>
          </p:nvPr>
        </p:nvSpPr>
        <p:spPr>
          <a:xfrm>
            <a:off x="598950" y="1853850"/>
            <a:ext cx="74718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Collected images for 40 species, including empty images</a:t>
            </a: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Images sourced from: </a:t>
            </a:r>
            <a:endParaRPr sz="1400">
              <a:solidFill>
                <a:schemeClr val="dk2"/>
              </a:solidFill>
              <a:latin typeface="Times New Roman"/>
              <a:ea typeface="Times New Roman"/>
              <a:cs typeface="Times New Roman"/>
              <a:sym typeface="Times New Roman"/>
            </a:endParaRPr>
          </a:p>
          <a:p>
            <a:pPr indent="-317500" lvl="1" marL="9144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Snapshot Safari 2024 Expansion </a:t>
            </a:r>
            <a:endParaRPr sz="1400">
              <a:solidFill>
                <a:schemeClr val="dk2"/>
              </a:solidFill>
              <a:latin typeface="Times New Roman"/>
              <a:ea typeface="Times New Roman"/>
              <a:cs typeface="Times New Roman"/>
              <a:sym typeface="Times New Roman"/>
            </a:endParaRPr>
          </a:p>
          <a:p>
            <a:pPr indent="-317500" lvl="1" marL="9144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WCS Camera Traps </a:t>
            </a: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Each class had approximately 1500 images .The total number of unique images across all species is 58,209.</a:t>
            </a: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Tried class balancing across different lighting conditions: Morning, Dusk, Dawn, and Night for some species.</a:t>
            </a: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Applied image augmentation to increase diversity for each species </a:t>
            </a: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Char char="●"/>
            </a:pPr>
            <a:r>
              <a:rPr lang="en" sz="1400">
                <a:solidFill>
                  <a:schemeClr val="dk2"/>
                </a:solidFill>
                <a:latin typeface="Times New Roman"/>
                <a:ea typeface="Times New Roman"/>
                <a:cs typeface="Times New Roman"/>
                <a:sym typeface="Times New Roman"/>
              </a:rPr>
              <a:t>Generated YOLO-format labels with bounding boxes for all images</a:t>
            </a:r>
            <a:endParaRPr sz="1400">
              <a:solidFill>
                <a:schemeClr val="dk2"/>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488400" y="602300"/>
            <a:ext cx="8343600" cy="570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0" lang="en" sz="2200">
                <a:solidFill>
                  <a:srgbClr val="000000"/>
                </a:solidFill>
                <a:latin typeface="Times New Roman"/>
                <a:ea typeface="Times New Roman"/>
                <a:cs typeface="Times New Roman"/>
                <a:sym typeface="Times New Roman"/>
              </a:rPr>
              <a:t> </a:t>
            </a:r>
            <a:r>
              <a:rPr lang="en" sz="2200">
                <a:solidFill>
                  <a:srgbClr val="000000"/>
                </a:solidFill>
                <a:latin typeface="Times New Roman"/>
                <a:ea typeface="Times New Roman"/>
                <a:cs typeface="Times New Roman"/>
                <a:sym typeface="Times New Roman"/>
              </a:rPr>
              <a:t>SEGREGATION OF SPECIES FOR ACCURACY EVALUATION</a:t>
            </a:r>
            <a:endParaRPr sz="2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rgbClr val="000000"/>
              </a:solidFill>
              <a:latin typeface="Times New Roman"/>
              <a:ea typeface="Times New Roman"/>
              <a:cs typeface="Times New Roman"/>
              <a:sym typeface="Times New Roman"/>
            </a:endParaRPr>
          </a:p>
        </p:txBody>
      </p:sp>
      <p:sp>
        <p:nvSpPr>
          <p:cNvPr id="129" name="Google Shape;129;p19"/>
          <p:cNvSpPr txBox="1"/>
          <p:nvPr>
            <p:ph idx="1" type="body"/>
          </p:nvPr>
        </p:nvSpPr>
        <p:spPr>
          <a:xfrm>
            <a:off x="556850" y="1172600"/>
            <a:ext cx="7850700" cy="35880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2"/>
              </a:buClr>
              <a:buSzPts val="1200"/>
              <a:buFont typeface="Times New Roman"/>
              <a:buChar char="●"/>
            </a:pPr>
            <a:r>
              <a:rPr lang="en" sz="1200">
                <a:solidFill>
                  <a:schemeClr val="dk2"/>
                </a:solidFill>
                <a:latin typeface="Times New Roman"/>
                <a:ea typeface="Times New Roman"/>
                <a:cs typeface="Times New Roman"/>
                <a:sym typeface="Times New Roman"/>
              </a:rPr>
              <a:t>To assess whether our model achieves higher accuracy specifically for smaller animal species, which are traditionally harder to detect and classify due to their size and lower representation in the dataset.</a:t>
            </a:r>
            <a:endParaRPr sz="1200">
              <a:solidFill>
                <a:schemeClr val="dk2"/>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200">
              <a:solidFill>
                <a:schemeClr val="dk2"/>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2"/>
              </a:buClr>
              <a:buSzPts val="1200"/>
              <a:buFont typeface="Arial"/>
              <a:buChar char="●"/>
            </a:pPr>
            <a:r>
              <a:rPr lang="en" sz="1200">
                <a:solidFill>
                  <a:schemeClr val="dk2"/>
                </a:solidFill>
                <a:latin typeface="Times New Roman"/>
                <a:ea typeface="Times New Roman"/>
                <a:cs typeface="Times New Roman"/>
                <a:sym typeface="Times New Roman"/>
              </a:rPr>
              <a:t>We used </a:t>
            </a:r>
            <a:r>
              <a:rPr b="1" lang="en" sz="1200">
                <a:solidFill>
                  <a:schemeClr val="dk2"/>
                </a:solidFill>
                <a:latin typeface="Times New Roman"/>
                <a:ea typeface="Times New Roman"/>
                <a:cs typeface="Times New Roman"/>
                <a:sym typeface="Times New Roman"/>
              </a:rPr>
              <a:t>body weight</a:t>
            </a:r>
            <a:r>
              <a:rPr lang="en" sz="1200">
                <a:solidFill>
                  <a:schemeClr val="dk2"/>
                </a:solidFill>
                <a:latin typeface="Times New Roman"/>
                <a:ea typeface="Times New Roman"/>
                <a:cs typeface="Times New Roman"/>
                <a:sym typeface="Times New Roman"/>
              </a:rPr>
              <a:t> and </a:t>
            </a:r>
            <a:r>
              <a:rPr b="1" lang="en" sz="1200">
                <a:solidFill>
                  <a:schemeClr val="dk2"/>
                </a:solidFill>
                <a:latin typeface="Times New Roman"/>
                <a:ea typeface="Times New Roman"/>
                <a:cs typeface="Times New Roman"/>
                <a:sym typeface="Times New Roman"/>
              </a:rPr>
              <a:t>height</a:t>
            </a:r>
            <a:r>
              <a:rPr lang="en" sz="1200">
                <a:solidFill>
                  <a:schemeClr val="dk2"/>
                </a:solidFill>
                <a:latin typeface="Times New Roman"/>
                <a:ea typeface="Times New Roman"/>
                <a:cs typeface="Times New Roman"/>
                <a:sym typeface="Times New Roman"/>
              </a:rPr>
              <a:t> as the primary parameters for categorizing the species into two distinct groups:</a:t>
            </a:r>
            <a:br>
              <a:rPr lang="en" sz="1200">
                <a:solidFill>
                  <a:schemeClr val="dk2"/>
                </a:solidFill>
                <a:latin typeface="Times New Roman"/>
                <a:ea typeface="Times New Roman"/>
                <a:cs typeface="Times New Roman"/>
                <a:sym typeface="Times New Roman"/>
              </a:rPr>
            </a:br>
            <a:endParaRPr sz="1200">
              <a:solidFill>
                <a:schemeClr val="dk2"/>
              </a:solidFill>
              <a:latin typeface="Times New Roman"/>
              <a:ea typeface="Times New Roman"/>
              <a:cs typeface="Times New Roman"/>
              <a:sym typeface="Times New Roman"/>
            </a:endParaRPr>
          </a:p>
          <a:p>
            <a:pPr indent="-304800" lvl="1" marL="914400" rtl="0" algn="l">
              <a:spcBef>
                <a:spcPts val="0"/>
              </a:spcBef>
              <a:spcAft>
                <a:spcPts val="0"/>
              </a:spcAft>
              <a:buClr>
                <a:schemeClr val="dk2"/>
              </a:buClr>
              <a:buSzPts val="1200"/>
              <a:buFont typeface="Arial"/>
              <a:buChar char="○"/>
            </a:pPr>
            <a:r>
              <a:rPr b="1" lang="en" sz="1200">
                <a:solidFill>
                  <a:schemeClr val="dk2"/>
                </a:solidFill>
                <a:latin typeface="Times New Roman"/>
                <a:ea typeface="Times New Roman"/>
                <a:cs typeface="Times New Roman"/>
                <a:sym typeface="Times New Roman"/>
              </a:rPr>
              <a:t>Small Species</a:t>
            </a:r>
            <a:r>
              <a:rPr lang="en" sz="1200">
                <a:solidFill>
                  <a:schemeClr val="dk2"/>
                </a:solidFill>
                <a:latin typeface="Times New Roman"/>
                <a:ea typeface="Times New Roman"/>
                <a:cs typeface="Times New Roman"/>
                <a:sym typeface="Times New Roman"/>
              </a:rPr>
              <a:t>:</a:t>
            </a:r>
            <a:br>
              <a:rPr lang="en" sz="1200">
                <a:solidFill>
                  <a:schemeClr val="dk2"/>
                </a:solidFill>
                <a:latin typeface="Times New Roman"/>
                <a:ea typeface="Times New Roman"/>
                <a:cs typeface="Times New Roman"/>
                <a:sym typeface="Times New Roman"/>
              </a:rPr>
            </a:br>
            <a:endParaRPr sz="1200">
              <a:solidFill>
                <a:schemeClr val="dk2"/>
              </a:solidFill>
              <a:latin typeface="Times New Roman"/>
              <a:ea typeface="Times New Roman"/>
              <a:cs typeface="Times New Roman"/>
              <a:sym typeface="Times New Roman"/>
            </a:endParaRPr>
          </a:p>
          <a:p>
            <a:pPr indent="-304800" lvl="2" marL="1371600" rtl="0" algn="l">
              <a:spcBef>
                <a:spcPts val="0"/>
              </a:spcBef>
              <a:spcAft>
                <a:spcPts val="0"/>
              </a:spcAft>
              <a:buClr>
                <a:schemeClr val="dk2"/>
              </a:buClr>
              <a:buSzPts val="1200"/>
              <a:buFont typeface="Arial"/>
              <a:buChar char="■"/>
            </a:pPr>
            <a:r>
              <a:rPr lang="en" sz="1200">
                <a:solidFill>
                  <a:schemeClr val="dk2"/>
                </a:solidFill>
                <a:latin typeface="Times New Roman"/>
                <a:ea typeface="Times New Roman"/>
                <a:cs typeface="Times New Roman"/>
                <a:sym typeface="Times New Roman"/>
              </a:rPr>
              <a:t>Body weight: </a:t>
            </a:r>
            <a:r>
              <a:rPr b="1" lang="en" sz="1200">
                <a:solidFill>
                  <a:schemeClr val="dk2"/>
                </a:solidFill>
                <a:latin typeface="Times New Roman"/>
                <a:ea typeface="Times New Roman"/>
                <a:cs typeface="Times New Roman"/>
                <a:sym typeface="Times New Roman"/>
              </a:rPr>
              <a:t>Under 20 kilograms</a:t>
            </a:r>
            <a:endParaRPr b="1" sz="1200">
              <a:solidFill>
                <a:schemeClr val="dk2"/>
              </a:solidFill>
              <a:latin typeface="Times New Roman"/>
              <a:ea typeface="Times New Roman"/>
              <a:cs typeface="Times New Roman"/>
              <a:sym typeface="Times New Roman"/>
            </a:endParaRPr>
          </a:p>
          <a:p>
            <a:pPr indent="-304800" lvl="2" marL="1371600" rtl="0" algn="l">
              <a:spcBef>
                <a:spcPts val="0"/>
              </a:spcBef>
              <a:spcAft>
                <a:spcPts val="0"/>
              </a:spcAft>
              <a:buClr>
                <a:schemeClr val="dk2"/>
              </a:buClr>
              <a:buSzPts val="1200"/>
              <a:buFont typeface="Arial"/>
              <a:buChar char="■"/>
            </a:pPr>
            <a:r>
              <a:rPr lang="en" sz="1200">
                <a:solidFill>
                  <a:schemeClr val="dk2"/>
                </a:solidFill>
                <a:latin typeface="Times New Roman"/>
                <a:ea typeface="Times New Roman"/>
                <a:cs typeface="Times New Roman"/>
                <a:sym typeface="Times New Roman"/>
              </a:rPr>
              <a:t>Height: </a:t>
            </a:r>
            <a:r>
              <a:rPr b="1" lang="en" sz="1200">
                <a:solidFill>
                  <a:schemeClr val="dk2"/>
                </a:solidFill>
                <a:latin typeface="Times New Roman"/>
                <a:ea typeface="Times New Roman"/>
                <a:cs typeface="Times New Roman"/>
                <a:sym typeface="Times New Roman"/>
              </a:rPr>
              <a:t>Under 60 centimeters</a:t>
            </a:r>
            <a:endParaRPr b="1" sz="1200">
              <a:solidFill>
                <a:schemeClr val="dk2"/>
              </a:solidFill>
              <a:latin typeface="Times New Roman"/>
              <a:ea typeface="Times New Roman"/>
              <a:cs typeface="Times New Roman"/>
              <a:sym typeface="Times New Roman"/>
            </a:endParaRPr>
          </a:p>
          <a:p>
            <a:pPr indent="-304800" lvl="2" marL="1371600" rtl="0" algn="l">
              <a:spcBef>
                <a:spcPts val="0"/>
              </a:spcBef>
              <a:spcAft>
                <a:spcPts val="0"/>
              </a:spcAft>
              <a:buClr>
                <a:schemeClr val="dk2"/>
              </a:buClr>
              <a:buSzPts val="1200"/>
              <a:buFont typeface="Times New Roman"/>
              <a:buChar char="■"/>
            </a:pPr>
            <a:r>
              <a:rPr lang="en" sz="1200">
                <a:solidFill>
                  <a:schemeClr val="dk2"/>
                </a:solidFill>
                <a:latin typeface="Times New Roman"/>
                <a:ea typeface="Times New Roman"/>
                <a:cs typeface="Times New Roman"/>
                <a:sym typeface="Times New Roman"/>
              </a:rPr>
              <a:t>These typically include animals that are less prominent in size and are often underrepresented in training data.</a:t>
            </a:r>
            <a:br>
              <a:rPr lang="en" sz="1200">
                <a:solidFill>
                  <a:schemeClr val="dk2"/>
                </a:solidFill>
                <a:latin typeface="Times New Roman"/>
                <a:ea typeface="Times New Roman"/>
                <a:cs typeface="Times New Roman"/>
                <a:sym typeface="Times New Roman"/>
              </a:rPr>
            </a:br>
            <a:endParaRPr sz="1200">
              <a:solidFill>
                <a:schemeClr val="dk2"/>
              </a:solidFill>
              <a:latin typeface="Times New Roman"/>
              <a:ea typeface="Times New Roman"/>
              <a:cs typeface="Times New Roman"/>
              <a:sym typeface="Times New Roman"/>
            </a:endParaRPr>
          </a:p>
          <a:p>
            <a:pPr indent="-304800" lvl="1" marL="914400" rtl="0" algn="l">
              <a:spcBef>
                <a:spcPts val="0"/>
              </a:spcBef>
              <a:spcAft>
                <a:spcPts val="0"/>
              </a:spcAft>
              <a:buClr>
                <a:schemeClr val="dk2"/>
              </a:buClr>
              <a:buSzPts val="1200"/>
              <a:buFont typeface="Arial"/>
              <a:buChar char="○"/>
            </a:pPr>
            <a:r>
              <a:rPr b="1" lang="en" sz="1200">
                <a:solidFill>
                  <a:schemeClr val="dk2"/>
                </a:solidFill>
                <a:latin typeface="Times New Roman"/>
                <a:ea typeface="Times New Roman"/>
                <a:cs typeface="Times New Roman"/>
                <a:sym typeface="Times New Roman"/>
              </a:rPr>
              <a:t>Large Species</a:t>
            </a:r>
            <a:r>
              <a:rPr lang="en" sz="1200">
                <a:solidFill>
                  <a:schemeClr val="dk2"/>
                </a:solidFill>
                <a:latin typeface="Times New Roman"/>
                <a:ea typeface="Times New Roman"/>
                <a:cs typeface="Times New Roman"/>
                <a:sym typeface="Times New Roman"/>
              </a:rPr>
              <a:t>:</a:t>
            </a:r>
            <a:br>
              <a:rPr lang="en" sz="1200">
                <a:solidFill>
                  <a:schemeClr val="dk2"/>
                </a:solidFill>
                <a:latin typeface="Times New Roman"/>
                <a:ea typeface="Times New Roman"/>
                <a:cs typeface="Times New Roman"/>
                <a:sym typeface="Times New Roman"/>
              </a:rPr>
            </a:br>
            <a:endParaRPr sz="1200">
              <a:solidFill>
                <a:schemeClr val="dk2"/>
              </a:solidFill>
              <a:latin typeface="Times New Roman"/>
              <a:ea typeface="Times New Roman"/>
              <a:cs typeface="Times New Roman"/>
              <a:sym typeface="Times New Roman"/>
            </a:endParaRPr>
          </a:p>
          <a:p>
            <a:pPr indent="-304800" lvl="2" marL="1371600" rtl="0" algn="l">
              <a:spcBef>
                <a:spcPts val="0"/>
              </a:spcBef>
              <a:spcAft>
                <a:spcPts val="0"/>
              </a:spcAft>
              <a:buClr>
                <a:schemeClr val="dk2"/>
              </a:buClr>
              <a:buSzPts val="1200"/>
              <a:buFont typeface="Arial"/>
              <a:buChar char="■"/>
            </a:pPr>
            <a:r>
              <a:rPr lang="en" sz="1200">
                <a:solidFill>
                  <a:schemeClr val="dk2"/>
                </a:solidFill>
                <a:latin typeface="Times New Roman"/>
                <a:ea typeface="Times New Roman"/>
                <a:cs typeface="Times New Roman"/>
                <a:sym typeface="Times New Roman"/>
              </a:rPr>
              <a:t>Body weight: </a:t>
            </a:r>
            <a:r>
              <a:rPr b="1" lang="en" sz="1200">
                <a:solidFill>
                  <a:schemeClr val="dk2"/>
                </a:solidFill>
                <a:latin typeface="Times New Roman"/>
                <a:ea typeface="Times New Roman"/>
                <a:cs typeface="Times New Roman"/>
                <a:sym typeface="Times New Roman"/>
              </a:rPr>
              <a:t>Over 20 kilograms</a:t>
            </a:r>
            <a:endParaRPr b="1" sz="1200">
              <a:solidFill>
                <a:schemeClr val="dk2"/>
              </a:solidFill>
              <a:latin typeface="Times New Roman"/>
              <a:ea typeface="Times New Roman"/>
              <a:cs typeface="Times New Roman"/>
              <a:sym typeface="Times New Roman"/>
            </a:endParaRPr>
          </a:p>
          <a:p>
            <a:pPr indent="-304800" lvl="2" marL="1371600" rtl="0" algn="l">
              <a:spcBef>
                <a:spcPts val="0"/>
              </a:spcBef>
              <a:spcAft>
                <a:spcPts val="0"/>
              </a:spcAft>
              <a:buClr>
                <a:schemeClr val="dk2"/>
              </a:buClr>
              <a:buSzPts val="1200"/>
              <a:buFont typeface="Arial"/>
              <a:buChar char="■"/>
            </a:pPr>
            <a:r>
              <a:rPr lang="en" sz="1200">
                <a:solidFill>
                  <a:schemeClr val="dk2"/>
                </a:solidFill>
                <a:latin typeface="Times New Roman"/>
                <a:ea typeface="Times New Roman"/>
                <a:cs typeface="Times New Roman"/>
                <a:sym typeface="Times New Roman"/>
              </a:rPr>
              <a:t>Height: </a:t>
            </a:r>
            <a:r>
              <a:rPr b="1" lang="en" sz="1200">
                <a:solidFill>
                  <a:schemeClr val="dk2"/>
                </a:solidFill>
                <a:latin typeface="Times New Roman"/>
                <a:ea typeface="Times New Roman"/>
                <a:cs typeface="Times New Roman"/>
                <a:sym typeface="Times New Roman"/>
              </a:rPr>
              <a:t>Over 60 centimeters</a:t>
            </a:r>
            <a:endParaRPr b="1" sz="1200">
              <a:solidFill>
                <a:schemeClr val="dk2"/>
              </a:solidFill>
              <a:latin typeface="Times New Roman"/>
              <a:ea typeface="Times New Roman"/>
              <a:cs typeface="Times New Roman"/>
              <a:sym typeface="Times New Roman"/>
            </a:endParaRPr>
          </a:p>
          <a:p>
            <a:pPr indent="-304800" lvl="2" marL="1371600" rtl="0" algn="l">
              <a:spcBef>
                <a:spcPts val="0"/>
              </a:spcBef>
              <a:spcAft>
                <a:spcPts val="0"/>
              </a:spcAft>
              <a:buClr>
                <a:schemeClr val="dk2"/>
              </a:buClr>
              <a:buSzPts val="1200"/>
              <a:buFont typeface="Times New Roman"/>
              <a:buChar char="■"/>
            </a:pPr>
            <a:r>
              <a:rPr lang="en" sz="1200">
                <a:solidFill>
                  <a:schemeClr val="dk2"/>
                </a:solidFill>
                <a:latin typeface="Times New Roman"/>
                <a:ea typeface="Times New Roman"/>
                <a:cs typeface="Times New Roman"/>
                <a:sym typeface="Times New Roman"/>
              </a:rPr>
              <a:t>These animals are more likely to be well-captured in images and thus typically easier to classify.</a:t>
            </a:r>
            <a:br>
              <a:rPr lang="en" sz="1200">
                <a:solidFill>
                  <a:schemeClr val="dk2"/>
                </a:solidFill>
                <a:latin typeface="Times New Roman"/>
                <a:ea typeface="Times New Roman"/>
                <a:cs typeface="Times New Roman"/>
                <a:sym typeface="Times New Roman"/>
              </a:rPr>
            </a:br>
            <a:endParaRPr sz="1200">
              <a:solidFill>
                <a:schemeClr val="dk2"/>
              </a:solidFill>
              <a:latin typeface="Times New Roman"/>
              <a:ea typeface="Times New Roman"/>
              <a:cs typeface="Times New Roman"/>
              <a:sym typeface="Times New Roman"/>
            </a:endParaRPr>
          </a:p>
          <a:p>
            <a:pPr indent="-304800" lvl="0" marL="457200" rtl="0" algn="l">
              <a:spcBef>
                <a:spcPts val="0"/>
              </a:spcBef>
              <a:spcAft>
                <a:spcPts val="0"/>
              </a:spcAft>
              <a:buClr>
                <a:schemeClr val="dk2"/>
              </a:buClr>
              <a:buSzPts val="1200"/>
              <a:buFont typeface="Arial"/>
              <a:buChar char="●"/>
            </a:pPr>
            <a:r>
              <a:rPr lang="en" sz="1200">
                <a:solidFill>
                  <a:schemeClr val="dk2"/>
                </a:solidFill>
                <a:latin typeface="Times New Roman"/>
                <a:ea typeface="Times New Roman"/>
                <a:cs typeface="Times New Roman"/>
                <a:sym typeface="Times New Roman"/>
              </a:rPr>
              <a:t>This categorization helps us </a:t>
            </a:r>
            <a:r>
              <a:rPr b="1" lang="en" sz="1200">
                <a:solidFill>
                  <a:schemeClr val="dk2"/>
                </a:solidFill>
                <a:latin typeface="Times New Roman"/>
                <a:ea typeface="Times New Roman"/>
                <a:cs typeface="Times New Roman"/>
                <a:sym typeface="Times New Roman"/>
              </a:rPr>
              <a:t>isolate performance gains</a:t>
            </a:r>
            <a:r>
              <a:rPr lang="en" sz="1200">
                <a:solidFill>
                  <a:schemeClr val="dk2"/>
                </a:solidFill>
                <a:latin typeface="Times New Roman"/>
                <a:ea typeface="Times New Roman"/>
                <a:cs typeface="Times New Roman"/>
                <a:sym typeface="Times New Roman"/>
              </a:rPr>
              <a:t> specifically for smaller species.</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631600" y="546575"/>
            <a:ext cx="82248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solidFill>
                  <a:srgbClr val="000000"/>
                </a:solidFill>
                <a:latin typeface="Times New Roman"/>
                <a:ea typeface="Times New Roman"/>
                <a:cs typeface="Times New Roman"/>
                <a:sym typeface="Times New Roman"/>
              </a:rPr>
              <a:t>SEGREGATED SPECIES</a:t>
            </a:r>
            <a:endParaRPr sz="3600">
              <a:solidFill>
                <a:srgbClr val="000000"/>
              </a:solidFill>
              <a:latin typeface="Times New Roman"/>
              <a:ea typeface="Times New Roman"/>
              <a:cs typeface="Times New Roman"/>
              <a:sym typeface="Times New Roman"/>
            </a:endParaRPr>
          </a:p>
        </p:txBody>
      </p:sp>
      <p:sp>
        <p:nvSpPr>
          <p:cNvPr id="135" name="Google Shape;135;p20"/>
          <p:cNvSpPr txBox="1"/>
          <p:nvPr/>
        </p:nvSpPr>
        <p:spPr>
          <a:xfrm>
            <a:off x="722450" y="1296425"/>
            <a:ext cx="2751900" cy="34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Times New Roman"/>
                <a:ea typeface="Times New Roman"/>
                <a:cs typeface="Times New Roman"/>
                <a:sym typeface="Times New Roman"/>
              </a:rPr>
              <a:t>Small Species (Under 20 kg body weight and under 60 cm height):</a:t>
            </a:r>
            <a:endParaRPr b="1"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Agouti</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Bushbuck</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Collared_peccary</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Common_opossum</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Guineafowl</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Hare</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Mountain_squirrel</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Ocelot</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Paca</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Porcupine</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Red_brocket_deer</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Red_squirrel</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Tinamou</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White_nosed_coati</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Monkeyvervet</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Mongoose</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p:txBody>
      </p:sp>
      <p:sp>
        <p:nvSpPr>
          <p:cNvPr id="136" name="Google Shape;136;p20"/>
          <p:cNvSpPr txBox="1"/>
          <p:nvPr/>
        </p:nvSpPr>
        <p:spPr>
          <a:xfrm>
            <a:off x="4785000" y="1296425"/>
            <a:ext cx="3489900" cy="37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Times New Roman"/>
                <a:ea typeface="Times New Roman"/>
                <a:cs typeface="Times New Roman"/>
                <a:sym typeface="Times New Roman"/>
              </a:rPr>
              <a:t>Large Species (Over</a:t>
            </a:r>
            <a:r>
              <a:rPr b="1" lang="en" sz="1300">
                <a:latin typeface="Times New Roman"/>
                <a:ea typeface="Times New Roman"/>
                <a:cs typeface="Times New Roman"/>
                <a:sym typeface="Times New Roman"/>
              </a:rPr>
              <a:t> 20 kg body weight and over 60 cm height</a:t>
            </a:r>
            <a:r>
              <a:rPr b="1" lang="en" sz="1300">
                <a:latin typeface="Times New Roman"/>
                <a:ea typeface="Times New Roman"/>
                <a:cs typeface="Times New Roman"/>
                <a:sym typeface="Times New Roman"/>
              </a:rPr>
              <a:t>):</a:t>
            </a:r>
            <a:endParaRPr b="1"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Baboon</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Buffalo</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Eland</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Elephant</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Giraffe</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Hippopotamus</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Impala</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Lion_female</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Lion_male</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Reedbuck</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Warthog</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Waterbuck</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White_tailed_deer</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Wild_boar</a:t>
            </a:r>
            <a:endParaRPr sz="1300">
              <a:latin typeface="Times New Roman"/>
              <a:ea typeface="Times New Roman"/>
              <a:cs typeface="Times New Roman"/>
              <a:sym typeface="Times New Roman"/>
            </a:endParaRPr>
          </a:p>
        </p:txBody>
      </p:sp>
      <p:sp>
        <p:nvSpPr>
          <p:cNvPr id="137" name="Google Shape;137;p20"/>
          <p:cNvSpPr txBox="1"/>
          <p:nvPr/>
        </p:nvSpPr>
        <p:spPr>
          <a:xfrm>
            <a:off x="6580625" y="1577925"/>
            <a:ext cx="1924800" cy="36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 Aardwolf</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Hyena_spotted</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Rhinocerosblack</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Rhinoceroswhite</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Topi</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Jackalblackbacked</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Wildebeestblack</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 Nyala</a:t>
            </a:r>
            <a:endParaRPr sz="13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240125" y="622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METADATA </a:t>
            </a:r>
            <a:endParaRPr>
              <a:latin typeface="Times New Roman"/>
              <a:ea typeface="Times New Roman"/>
              <a:cs typeface="Times New Roman"/>
              <a:sym typeface="Times New Roman"/>
            </a:endParaRPr>
          </a:p>
        </p:txBody>
      </p:sp>
      <p:pic>
        <p:nvPicPr>
          <p:cNvPr id="143" name="Google Shape;143;p21"/>
          <p:cNvPicPr preferRelativeResize="0"/>
          <p:nvPr/>
        </p:nvPicPr>
        <p:blipFill>
          <a:blip r:embed="rId3">
            <a:alphaModFix/>
          </a:blip>
          <a:stretch>
            <a:fillRect/>
          </a:stretch>
        </p:blipFill>
        <p:spPr>
          <a:xfrm>
            <a:off x="4634575" y="1388225"/>
            <a:ext cx="4295324" cy="3375726"/>
          </a:xfrm>
          <a:prstGeom prst="rect">
            <a:avLst/>
          </a:prstGeom>
          <a:noFill/>
          <a:ln>
            <a:noFill/>
          </a:ln>
        </p:spPr>
      </p:pic>
      <p:sp>
        <p:nvSpPr>
          <p:cNvPr id="144" name="Google Shape;144;p21"/>
          <p:cNvSpPr txBox="1"/>
          <p:nvPr/>
        </p:nvSpPr>
        <p:spPr>
          <a:xfrm>
            <a:off x="240125" y="2014100"/>
            <a:ext cx="4394400" cy="1585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Used to generate .txt annotation files for YOLOv8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Each .txt file matches an image and contains object info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Includes species label and bounding box coordinates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Bounding boxes are normalized (x_center, y_center, width, height) </a:t>
            </a:r>
            <a:endParaRPr sz="13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Supports multiple animals per image</a:t>
            </a:r>
            <a:endParaRPr sz="1300">
              <a:latin typeface="Times New Roman"/>
              <a:ea typeface="Times New Roman"/>
              <a:cs typeface="Times New Roman"/>
              <a:sym typeface="Times New Roman"/>
            </a:endParaRPr>
          </a:p>
          <a:p>
            <a:pPr indent="0" lvl="0" marL="457200" rtl="0" algn="l">
              <a:spcBef>
                <a:spcPts val="0"/>
              </a:spcBef>
              <a:spcAft>
                <a:spcPts val="0"/>
              </a:spcAft>
              <a:buNone/>
            </a:pPr>
            <a:r>
              <a:t/>
            </a:r>
            <a:endParaRPr sz="13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